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41"/>
  </p:notesMasterIdLst>
  <p:sldIdLst>
    <p:sldId id="256" r:id="rId6"/>
    <p:sldId id="1583" r:id="rId7"/>
    <p:sldId id="267" r:id="rId8"/>
    <p:sldId id="265" r:id="rId9"/>
    <p:sldId id="1510" r:id="rId10"/>
    <p:sldId id="259" r:id="rId11"/>
    <p:sldId id="270" r:id="rId12"/>
    <p:sldId id="1586" r:id="rId13"/>
    <p:sldId id="278" r:id="rId14"/>
    <p:sldId id="281" r:id="rId15"/>
    <p:sldId id="280" r:id="rId16"/>
    <p:sldId id="262" r:id="rId17"/>
    <p:sldId id="1507" r:id="rId18"/>
    <p:sldId id="347" r:id="rId19"/>
    <p:sldId id="258" r:id="rId20"/>
    <p:sldId id="1500" r:id="rId21"/>
    <p:sldId id="1501" r:id="rId22"/>
    <p:sldId id="1270" r:id="rId23"/>
    <p:sldId id="1504" r:id="rId24"/>
    <p:sldId id="1247" r:id="rId25"/>
    <p:sldId id="1248" r:id="rId26"/>
    <p:sldId id="284" r:id="rId27"/>
    <p:sldId id="1496" r:id="rId28"/>
    <p:sldId id="1387" r:id="rId29"/>
    <p:sldId id="1580" r:id="rId30"/>
    <p:sldId id="409" r:id="rId31"/>
    <p:sldId id="405" r:id="rId32"/>
    <p:sldId id="1562" r:id="rId33"/>
    <p:sldId id="1579" r:id="rId34"/>
    <p:sldId id="1581" r:id="rId35"/>
    <p:sldId id="273" r:id="rId36"/>
    <p:sldId id="1585" r:id="rId37"/>
    <p:sldId id="1582" r:id="rId38"/>
    <p:sldId id="1587" r:id="rId39"/>
    <p:sldId id="28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E33E6-088C-45B8-A83A-8C9605F1849C}" v="1" dt="2022-08-11T07:53:53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 autoAdjust="0"/>
    <p:restoredTop sz="75380" autoAdjust="0"/>
  </p:normalViewPr>
  <p:slideViewPr>
    <p:cSldViewPr snapToGrid="0" showGuides="1">
      <p:cViewPr varScale="1">
        <p:scale>
          <a:sx n="124" d="100"/>
          <a:sy n="124" d="100"/>
        </p:scale>
        <p:origin x="15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3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Membership</a:t>
            </a:r>
            <a:r>
              <a:rPr lang="en-GB" b="1" baseline="0" dirty="0">
                <a:solidFill>
                  <a:schemeClr val="tx1"/>
                </a:solidFill>
              </a:rPr>
              <a:t> growth</a:t>
            </a:r>
            <a:endParaRPr lang="en-GB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380111839559731"/>
          <c:y val="2.68142194750198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309400510164829E-2"/>
          <c:y val="0.13308216720487981"/>
          <c:w val="0.8877336345833462"/>
          <c:h val="0.68509985493729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'Registration Requests'!$B$1</c:f>
              <c:strCache>
                <c:ptCount val="1"/>
                <c:pt idx="0">
                  <c:v>Registration Requests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'Registration Requests'!$A$2:$A$21</c:f>
              <c:numCache>
                <c:formatCode>mmm\-yy</c:formatCode>
                <c:ptCount val="20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</c:numCache>
            </c:numRef>
          </c:cat>
          <c:val>
            <c:numRef>
              <c:f>'Registration Requests'!$B$2:$B$21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35</c:v>
                </c:pt>
                <c:pt idx="4">
                  <c:v>135</c:v>
                </c:pt>
                <c:pt idx="5">
                  <c:v>211</c:v>
                </c:pt>
                <c:pt idx="6">
                  <c:v>86</c:v>
                </c:pt>
                <c:pt idx="7">
                  <c:v>117</c:v>
                </c:pt>
                <c:pt idx="8">
                  <c:v>112</c:v>
                </c:pt>
                <c:pt idx="9">
                  <c:v>86</c:v>
                </c:pt>
                <c:pt idx="10">
                  <c:v>57</c:v>
                </c:pt>
                <c:pt idx="11">
                  <c:v>62</c:v>
                </c:pt>
                <c:pt idx="12">
                  <c:v>88</c:v>
                </c:pt>
                <c:pt idx="13">
                  <c:v>108</c:v>
                </c:pt>
                <c:pt idx="14">
                  <c:v>183</c:v>
                </c:pt>
                <c:pt idx="15">
                  <c:v>317</c:v>
                </c:pt>
                <c:pt idx="16">
                  <c:v>324</c:v>
                </c:pt>
                <c:pt idx="17">
                  <c:v>140</c:v>
                </c:pt>
                <c:pt idx="18">
                  <c:v>157</c:v>
                </c:pt>
                <c:pt idx="19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D-45B2-81DF-4C0CF6F810AE}"/>
            </c:ext>
          </c:extLst>
        </c:ser>
        <c:ser>
          <c:idx val="1"/>
          <c:order val="1"/>
          <c:tx>
            <c:strRef>
              <c:f>'Registration Requests'!$C$1</c:f>
              <c:strCache>
                <c:ptCount val="1"/>
                <c:pt idx="0">
                  <c:v>Cumulative Members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'Registration Requests'!$A$2:$A$21</c:f>
              <c:numCache>
                <c:formatCode>mmm\-yy</c:formatCode>
                <c:ptCount val="20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</c:numCache>
            </c:numRef>
          </c:cat>
          <c:val>
            <c:numRef>
              <c:f>'Registration Requests'!$C$2:$C$21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11</c:v>
                </c:pt>
                <c:pt idx="3">
                  <c:v>46</c:v>
                </c:pt>
                <c:pt idx="4">
                  <c:v>181</c:v>
                </c:pt>
                <c:pt idx="5">
                  <c:v>392</c:v>
                </c:pt>
                <c:pt idx="6">
                  <c:v>478</c:v>
                </c:pt>
                <c:pt idx="7">
                  <c:v>595</c:v>
                </c:pt>
                <c:pt idx="8">
                  <c:v>707</c:v>
                </c:pt>
                <c:pt idx="9">
                  <c:v>793</c:v>
                </c:pt>
                <c:pt idx="10">
                  <c:v>850</c:v>
                </c:pt>
                <c:pt idx="11">
                  <c:v>912</c:v>
                </c:pt>
                <c:pt idx="12">
                  <c:v>1000</c:v>
                </c:pt>
                <c:pt idx="13">
                  <c:v>1108</c:v>
                </c:pt>
                <c:pt idx="14">
                  <c:v>1291</c:v>
                </c:pt>
                <c:pt idx="15">
                  <c:v>1608</c:v>
                </c:pt>
                <c:pt idx="16">
                  <c:v>1932</c:v>
                </c:pt>
                <c:pt idx="17">
                  <c:v>2072</c:v>
                </c:pt>
                <c:pt idx="18">
                  <c:v>2229</c:v>
                </c:pt>
                <c:pt idx="19">
                  <c:v>2427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D-45B2-81DF-4C0CF6F81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854447"/>
        <c:axId val="72442207"/>
      </c:barChart>
      <c:dateAx>
        <c:axId val="32785444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2207"/>
        <c:crosses val="autoZero"/>
        <c:auto val="1"/>
        <c:lblOffset val="100"/>
        <c:baseTimeUnit val="months"/>
      </c:dateAx>
      <c:valAx>
        <c:axId val="7244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5524865867772E-2"/>
          <c:y val="0.11463686679385446"/>
          <c:w val="0.37704092832905001"/>
          <c:h val="0.20643858644886628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Membership</a:t>
            </a:r>
          </a:p>
        </c:rich>
      </c:tx>
      <c:layout>
        <c:manualLayout>
          <c:xMode val="edge"/>
          <c:yMode val="edge"/>
          <c:x val="2.883019659147740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430402767628924E-2"/>
          <c:y val="0.27154611686440333"/>
          <c:w val="0.97756963489004267"/>
          <c:h val="0.7222672609989631"/>
        </c:manualLayout>
      </c:layout>
      <c:pieChart>
        <c:varyColors val="1"/>
        <c:ser>
          <c:idx val="0"/>
          <c:order val="0"/>
          <c:tx>
            <c:strRef>
              <c:f>'Current Registrations'!$I$1</c:f>
              <c:strCache>
                <c:ptCount val="1"/>
                <c:pt idx="0">
                  <c:v>30.06.21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15-49C0-903A-DAC272CBFA7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15-49C0-903A-DAC272CBFA7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068-4BAF-8FF3-646FAC9168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068-4BAF-8FF3-646FAC91685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068-4BAF-8FF3-646FAC91685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15-49C0-903A-DAC272CBFA77}"/>
              </c:ext>
            </c:extLst>
          </c:dPt>
          <c:dLbls>
            <c:dLbl>
              <c:idx val="0"/>
              <c:layout>
                <c:manualLayout>
                  <c:x val="-0.23148139709777008"/>
                  <c:y val="-1.02616588335106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0510082928666"/>
                      <c:h val="0.14007164307742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15-49C0-903A-DAC272CBFA77}"/>
                </c:ext>
              </c:extLst>
            </c:dLbl>
            <c:dLbl>
              <c:idx val="1"/>
              <c:layout>
                <c:manualLayout>
                  <c:x val="-1.7632411475596566E-7"/>
                  <c:y val="-7.18316118345745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33320635272441"/>
                      <c:h val="0.18898555018382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15-49C0-903A-DAC272CBFA77}"/>
                </c:ext>
              </c:extLst>
            </c:dLbl>
            <c:dLbl>
              <c:idx val="2"/>
              <c:layout>
                <c:manualLayout>
                  <c:x val="-3.5365253949674123E-2"/>
                  <c:y val="5.2806873426074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20743357850921"/>
                      <c:h val="0.14007164307742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68-4BAF-8FF3-646FAC91685D}"/>
                </c:ext>
              </c:extLst>
            </c:dLbl>
            <c:dLbl>
              <c:idx val="3"/>
              <c:layout>
                <c:manualLayout>
                  <c:x val="-0.18055548973626068"/>
                  <c:y val="-4.78877412230498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67365679729628"/>
                      <c:h val="0.14007164307742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068-4BAF-8FF3-646FAC91685D}"/>
                </c:ext>
              </c:extLst>
            </c:dLbl>
            <c:dLbl>
              <c:idx val="4"/>
              <c:layout>
                <c:manualLayout>
                  <c:x val="0.15972234626627796"/>
                  <c:y val="-3.0784976500531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8239800874963"/>
                      <c:h val="0.14007164307742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68-4BAF-8FF3-646FAC91685D}"/>
                </c:ext>
              </c:extLst>
            </c:dLbl>
            <c:dLbl>
              <c:idx val="5"/>
              <c:layout>
                <c:manualLayout>
                  <c:x val="0.12947850027171545"/>
                  <c:y val="6.1569818333625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08322685796628"/>
                      <c:h val="9.68016483294504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915-49C0-903A-DAC272CBFA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Registrations'!$A$2:$A$7</c:f>
              <c:strCache>
                <c:ptCount val="6"/>
                <c:pt idx="0">
                  <c:v>Academic</c:v>
                </c:pt>
                <c:pt idx="1">
                  <c:v>Administrator &amp; Core Team</c:v>
                </c:pt>
                <c:pt idx="2">
                  <c:v>International*</c:v>
                </c:pt>
                <c:pt idx="3">
                  <c:v>Asset Owner</c:v>
                </c:pt>
                <c:pt idx="4">
                  <c:v>Basic Member</c:v>
                </c:pt>
                <c:pt idx="5">
                  <c:v>Innovator</c:v>
                </c:pt>
              </c:strCache>
            </c:strRef>
          </c:cat>
          <c:val>
            <c:numRef>
              <c:f>'Current Registrations'!$I$2:$I$7</c:f>
              <c:numCache>
                <c:formatCode>General</c:formatCode>
                <c:ptCount val="6"/>
                <c:pt idx="0">
                  <c:v>175</c:v>
                </c:pt>
                <c:pt idx="1">
                  <c:v>26</c:v>
                </c:pt>
                <c:pt idx="2">
                  <c:v>680</c:v>
                </c:pt>
                <c:pt idx="3">
                  <c:v>293</c:v>
                </c:pt>
                <c:pt idx="4">
                  <c:v>287</c:v>
                </c:pt>
                <c:pt idx="5">
                  <c:v>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A-49C1-BCED-7FA7E6EF46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International segment</a:t>
            </a:r>
          </a:p>
        </c:rich>
      </c:tx>
      <c:layout>
        <c:manualLayout>
          <c:xMode val="edge"/>
          <c:yMode val="edge"/>
          <c:x val="1.765971307319878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56458763481781"/>
          <c:y val="0.38160761154855638"/>
          <c:w val="0.40288129051660282"/>
          <c:h val="0.5680802985564305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Registrations'!$B$11:$B$14</c:f>
            </c:numRef>
          </c:val>
          <c:extLst>
            <c:ext xmlns:c16="http://schemas.microsoft.com/office/drawing/2014/chart" uri="{C3380CC4-5D6E-409C-BE32-E72D297353CC}">
              <c16:uniqueId val="{00000000-BF96-487D-9669-37199530BA90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Registrations'!$C$11:$C$14</c:f>
            </c:numRef>
          </c:val>
          <c:extLst>
            <c:ext xmlns:c16="http://schemas.microsoft.com/office/drawing/2014/chart" uri="{C3380CC4-5D6E-409C-BE32-E72D297353CC}">
              <c16:uniqueId val="{00000001-BF96-487D-9669-37199530BA90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Registrations'!$D$11:$D$14</c:f>
            </c:numRef>
          </c:val>
          <c:extLst>
            <c:ext xmlns:c16="http://schemas.microsoft.com/office/drawing/2014/chart" uri="{C3380CC4-5D6E-409C-BE32-E72D297353CC}">
              <c16:uniqueId val="{00000002-BF96-487D-9669-37199530BA90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Registrations'!$E$11:$E$14</c:f>
            </c:numRef>
          </c:val>
          <c:extLst>
            <c:ext xmlns:c16="http://schemas.microsoft.com/office/drawing/2014/chart" uri="{C3380CC4-5D6E-409C-BE32-E72D297353CC}">
              <c16:uniqueId val="{00000003-BF96-487D-9669-37199530BA90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Registrations'!$F$11:$F$14</c:f>
            </c:numRef>
          </c:val>
          <c:extLst>
            <c:ext xmlns:c16="http://schemas.microsoft.com/office/drawing/2014/chart" uri="{C3380CC4-5D6E-409C-BE32-E72D297353CC}">
              <c16:uniqueId val="{00000004-BF96-487D-9669-37199530BA90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Registrations'!$G$11:$G$14</c:f>
            </c:numRef>
          </c:val>
          <c:extLst>
            <c:ext xmlns:c16="http://schemas.microsoft.com/office/drawing/2014/chart" uri="{C3380CC4-5D6E-409C-BE32-E72D297353CC}">
              <c16:uniqueId val="{00000005-BF96-487D-9669-37199530BA90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Registrations'!$H$11:$H$14</c:f>
            </c:numRef>
          </c:val>
          <c:extLst>
            <c:ext xmlns:c16="http://schemas.microsoft.com/office/drawing/2014/chart" uri="{C3380CC4-5D6E-409C-BE32-E72D297353CC}">
              <c16:uniqueId val="{00000006-BF96-487D-9669-37199530BA90}"/>
            </c:ext>
          </c:extLst>
        </c:ser>
        <c:ser>
          <c:idx val="7"/>
          <c:order val="7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F96-487D-9669-37199530BA9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F96-487D-9669-37199530BA9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F96-487D-9669-37199530BA90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F96-487D-9669-37199530BA90}"/>
              </c:ext>
            </c:extLst>
          </c:dPt>
          <c:dLbls>
            <c:dLbl>
              <c:idx val="0"/>
              <c:layout>
                <c:manualLayout>
                  <c:x val="9.267598533783182E-2"/>
                  <c:y val="8.29233287715898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0627167708233"/>
                      <c:h val="0.25136236876640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F96-487D-9669-37199530BA90}"/>
                </c:ext>
              </c:extLst>
            </c:dLbl>
            <c:dLbl>
              <c:idx val="1"/>
              <c:layout>
                <c:manualLayout>
                  <c:x val="-4.7283499149136356E-2"/>
                  <c:y val="0.106083907480314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73983757134076"/>
                      <c:h val="0.194070702099737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F96-487D-9669-37199530BA90}"/>
                </c:ext>
              </c:extLst>
            </c:dLbl>
            <c:dLbl>
              <c:idx val="2"/>
              <c:layout>
                <c:manualLayout>
                  <c:x val="-4.9216634974908344E-2"/>
                  <c:y val="-1.9297563765887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93469383125314"/>
                      <c:h val="0.23052903543307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F96-487D-9669-37199530BA90}"/>
                </c:ext>
              </c:extLst>
            </c:dLbl>
            <c:dLbl>
              <c:idx val="3"/>
              <c:layout>
                <c:manualLayout>
                  <c:x val="5.1176010831059347E-2"/>
                  <c:y val="-9.54154874939451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99745897730952"/>
                      <c:h val="0.265002338682925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BF96-487D-9669-37199530B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'Current Registrations'!$A$11:$A$14</c:f>
              <c:strCache>
                <c:ptCount val="4"/>
                <c:pt idx="0">
                  <c:v>International Asset Owner</c:v>
                </c:pt>
                <c:pt idx="1">
                  <c:v>International Innovator</c:v>
                </c:pt>
                <c:pt idx="2">
                  <c:v>International Academic</c:v>
                </c:pt>
                <c:pt idx="3">
                  <c:v>International Basic Member</c:v>
                </c:pt>
              </c:strCache>
            </c:strRef>
          </c:cat>
          <c:val>
            <c:numRef>
              <c:f>'Current Registrations'!$I$11:$I$14</c:f>
              <c:numCache>
                <c:formatCode>General</c:formatCode>
                <c:ptCount val="4"/>
                <c:pt idx="0">
                  <c:v>46</c:v>
                </c:pt>
                <c:pt idx="1">
                  <c:v>312</c:v>
                </c:pt>
                <c:pt idx="2">
                  <c:v>95</c:v>
                </c:pt>
                <c:pt idx="3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F96-487D-9669-37199530BA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75755-F2DD-4776-BBAD-9E2822D42BA9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A907-9FED-4805-833C-47A627BBCB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95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A907-9FED-4805-833C-47A627BBCB5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6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A907-9FED-4805-833C-47A627BBCB5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05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99901" y="9516039"/>
            <a:ext cx="2983495" cy="502674"/>
          </a:xfrm>
          <a:prstGeom prst="rect">
            <a:avLst/>
          </a:prstGeom>
        </p:spPr>
        <p:txBody>
          <a:bodyPr/>
          <a:lstStyle/>
          <a:p>
            <a:fld id="{152C7919-E053-3A42-95B3-650D733C79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0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6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9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4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2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8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0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4DF78-4AB2-452F-8487-2DD0C410B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063"/>
            <a:ext cx="3681991" cy="43769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B4944-6D57-4483-912C-09C0AE26FE5B}"/>
              </a:ext>
            </a:extLst>
          </p:cNvPr>
          <p:cNvCxnSpPr>
            <a:cxnSpLocks/>
          </p:cNvCxnSpPr>
          <p:nvPr userDrawn="1"/>
        </p:nvCxnSpPr>
        <p:spPr>
          <a:xfrm>
            <a:off x="6309000" y="3229200"/>
            <a:ext cx="5883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2E095E-39AC-47E3-8C3D-F2D32C087800}"/>
              </a:ext>
            </a:extLst>
          </p:cNvPr>
          <p:cNvSpPr/>
          <p:nvPr userDrawn="1"/>
        </p:nvSpPr>
        <p:spPr>
          <a:xfrm>
            <a:off x="63090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245132-FB98-4D1B-9072-5114FDB59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96" y="914400"/>
            <a:ext cx="6153925" cy="1456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ED281-75EF-4E6E-A410-A57C9ED61C82}"/>
              </a:ext>
            </a:extLst>
          </p:cNvPr>
          <p:cNvCxnSpPr>
            <a:cxnSpLocks/>
          </p:cNvCxnSpPr>
          <p:nvPr userDrawn="1"/>
        </p:nvCxnSpPr>
        <p:spPr>
          <a:xfrm>
            <a:off x="38088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44E3A-88D7-4A0F-842E-AD320896EA3F}"/>
              </a:ext>
            </a:extLst>
          </p:cNvPr>
          <p:cNvCxnSpPr>
            <a:cxnSpLocks/>
          </p:cNvCxnSpPr>
          <p:nvPr userDrawn="1"/>
        </p:nvCxnSpPr>
        <p:spPr>
          <a:xfrm>
            <a:off x="380880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CE8CD0E-9EE9-457A-A9F4-109E0EE465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3" y="4215602"/>
            <a:ext cx="2480867" cy="2627159"/>
          </a:xfrm>
          <a:prstGeom prst="rect">
            <a:avLst/>
          </a:prstGeo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0C86D72-A22B-4340-8D6B-876B0D931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04" y="2916640"/>
            <a:ext cx="1509364" cy="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85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st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969433C-CDBB-464A-A505-416BBF6C5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993" y="4310083"/>
            <a:ext cx="2426007" cy="2547917"/>
          </a:xfrm>
          <a:prstGeom prst="rect">
            <a:avLst/>
          </a:prstGeom>
        </p:spPr>
      </p:pic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88D4422-1CD1-4F9C-A0E2-F2E457905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34" y="3067613"/>
            <a:ext cx="1372432" cy="4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63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infrastructur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91140C4-ED8F-4471-88AE-04D86A5F5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F41601D-5785-49BC-9587-FC179382D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34" y="3095762"/>
            <a:ext cx="2586879" cy="8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83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dential Commercial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BB28341-D58C-4914-88A4-1A8DDA6A64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229" y="4310083"/>
            <a:ext cx="2474771" cy="2547917"/>
          </a:xfrm>
          <a:prstGeom prst="rect">
            <a:avLst/>
          </a:prstGeom>
        </p:spPr>
      </p:pic>
      <p:pic>
        <p:nvPicPr>
          <p:cNvPr id="15" name="Picture 14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04E7FDED-C596-4EC0-8C87-3F7A01FC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57" y="3045446"/>
            <a:ext cx="2622339" cy="1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24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Environmen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5C200C-BE31-4754-80CD-F5AFC887EC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99" y="4212331"/>
            <a:ext cx="2520701" cy="2645669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48F85FB-1360-4B9B-9F5F-11CD786D8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52" y="3119629"/>
            <a:ext cx="2438906" cy="14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85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ational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022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cosystem of 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6341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745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gital twins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7072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formation value ch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5000" r="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221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2461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stainable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4901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erv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FC2DF8E9-6DAA-4B55-83D1-90FD9ECC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415" y="2737657"/>
            <a:ext cx="2637570" cy="11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17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process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6038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s-based view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D5AE392-CAE8-452F-AA7A-279480C56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90" y="5763491"/>
            <a:ext cx="10058420" cy="70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403AD-31D6-480B-B366-6F0816B13C3C}"/>
              </a:ext>
            </a:extLst>
          </p:cNvPr>
          <p:cNvSpPr txBox="1"/>
          <p:nvPr userDrawn="1"/>
        </p:nvSpPr>
        <p:spPr>
          <a:xfrm>
            <a:off x="1061247" y="5216859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99.5%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5E37-3623-48BA-8FC2-2D3798E385E8}"/>
              </a:ext>
            </a:extLst>
          </p:cNvPr>
          <p:cNvSpPr txBox="1"/>
          <p:nvPr userDrawn="1"/>
        </p:nvSpPr>
        <p:spPr>
          <a:xfrm>
            <a:off x="9626127" y="5214091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32769154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ystem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EC94E-B220-42B3-AF87-663CD452548A}"/>
              </a:ext>
            </a:extLst>
          </p:cNvPr>
          <p:cNvSpPr txBox="1"/>
          <p:nvPr userDrawn="1"/>
        </p:nvSpPr>
        <p:spPr>
          <a:xfrm>
            <a:off x="4317614" y="1945177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Economic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488B4-00AD-43C7-8A75-B3379B05282D}"/>
              </a:ext>
            </a:extLst>
          </p:cNvPr>
          <p:cNvSpPr txBox="1"/>
          <p:nvPr userDrawn="1"/>
        </p:nvSpPr>
        <p:spPr>
          <a:xfrm>
            <a:off x="4317614" y="3455836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Social Infrastructure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26773-C553-4EB3-B82A-0628D19F260C}"/>
              </a:ext>
            </a:extLst>
          </p:cNvPr>
          <p:cNvSpPr txBox="1"/>
          <p:nvPr userDrawn="1"/>
        </p:nvSpPr>
        <p:spPr>
          <a:xfrm>
            <a:off x="4317614" y="4966495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Natural Infrastructure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4359D-CFCC-4C0A-84C8-F32FAFC25D66}"/>
              </a:ext>
            </a:extLst>
          </p:cNvPr>
          <p:cNvSpPr txBox="1"/>
          <p:nvPr userDrawn="1"/>
        </p:nvSpPr>
        <p:spPr>
          <a:xfrm>
            <a:off x="8019881" y="5012253"/>
            <a:ext cx="1991746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/>
              <a:t>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337920879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ilt enviro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8506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15FE5-8858-4C05-AD0F-9E8273A9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09" y="2481063"/>
            <a:ext cx="3681991" cy="43769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9BF70A-B786-4F84-91D6-B204D9DFD75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32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538F70-0C38-43A6-BFA2-22E368316D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1D686F-B3A2-4711-86DD-DDF3DC34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6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FE704B-8BA3-4E4B-9799-164C95D7B38A}"/>
              </a:ext>
            </a:extLst>
          </p:cNvPr>
          <p:cNvCxnSpPr>
            <a:cxnSpLocks/>
          </p:cNvCxnSpPr>
          <p:nvPr userDrawn="1"/>
        </p:nvCxnSpPr>
        <p:spPr>
          <a:xfrm>
            <a:off x="1704600" y="3229200"/>
            <a:ext cx="6678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814B8-17FD-4A7C-936C-501F571528FA}"/>
              </a:ext>
            </a:extLst>
          </p:cNvPr>
          <p:cNvSpPr/>
          <p:nvPr userDrawn="1"/>
        </p:nvSpPr>
        <p:spPr>
          <a:xfrm>
            <a:off x="17046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7FF6E6-14DC-49F0-BF7C-B924B509D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14400"/>
            <a:ext cx="6153925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24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800" y="0"/>
            <a:ext cx="6091200" cy="61976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828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246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AA18-FFE6-459C-AF39-D19D17EA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52D3-0C20-4D4A-883F-3CB0C91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4839-BDA5-410A-9D94-A36EEA79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44402-0ABE-46D7-A8DB-B8E016D6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037D-978C-4AD7-B128-533992CD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Gre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1976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2620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60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F94838-520D-45E4-8FBD-E8C5E29F0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664494"/>
            <a:ext cx="10830719" cy="5667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95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por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F61A1AD-B354-4544-AEA1-A778010E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42" y="3136670"/>
            <a:ext cx="1933856" cy="487556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7E7988F-AE9C-436C-988B-7F73D245A6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56" y="4204829"/>
            <a:ext cx="2511344" cy="26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05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ED39E8-7317-4A14-BE16-EA8B27F16C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72704E9-D6D1-4F89-87BC-C8BB71E33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12" y="3115570"/>
            <a:ext cx="1529875" cy="4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28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lecoms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BB919A17-B772-4B87-8E73-042B309BA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60" y="4200364"/>
            <a:ext cx="2517440" cy="2657636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0E3568A-5C0F-47A9-A897-A24D7C7D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57" y="3064625"/>
            <a:ext cx="2035832" cy="5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8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54" r:id="rId27"/>
    <p:sldLayoutId id="2147483655" r:id="rId28"/>
    <p:sldLayoutId id="2147483658" r:id="rId2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7476" userDrawn="1">
          <p15:clr>
            <a:srgbClr val="F26B43"/>
          </p15:clr>
        </p15:guide>
        <p15:guide id="5" orient="horz" pos="425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7476" userDrawn="1">
          <p15:clr>
            <a:srgbClr val="F26B43"/>
          </p15:clr>
        </p15:guide>
        <p15:guide id="5" orient="horz" pos="425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igitaltwinhub.co.uk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E21DC-DA34-4E4C-92FD-918A18353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Data infrastructure </a:t>
            </a:r>
            <a:br>
              <a:rPr lang="en-GB" sz="2400" dirty="0"/>
            </a:br>
            <a:r>
              <a:rPr lang="en-GB" sz="2400" dirty="0"/>
              <a:t>to create the future we want</a:t>
            </a:r>
            <a:br>
              <a:rPr lang="en-GB" sz="2400" dirty="0"/>
            </a:br>
            <a:r>
              <a:rPr lang="en-GB" sz="2400" dirty="0"/>
              <a:t>Or</a:t>
            </a:r>
            <a:br>
              <a:rPr lang="en-GB" sz="2400" dirty="0"/>
            </a:br>
            <a:r>
              <a:rPr lang="en-GB" sz="2400" dirty="0"/>
              <a:t>How can we be better ancestors?</a:t>
            </a:r>
            <a:br>
              <a:rPr lang="en-GB" sz="2400" dirty="0"/>
            </a:b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37603-C3E6-4F97-A5F4-80C5CADD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00" y="5986061"/>
            <a:ext cx="1200813" cy="256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B34FB-B034-4441-BF55-16A67F19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719" y="5886980"/>
            <a:ext cx="810701" cy="451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F0E682-4143-4BF0-A54C-63A971CD8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519" y="5862599"/>
            <a:ext cx="883847" cy="499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AD4897-F6F1-441F-AC0D-639FF0F4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67" y="5966322"/>
            <a:ext cx="1084998" cy="323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9F412-22BB-46D6-A14C-35D67D2F0CD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processes and asset lifecycles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FB806-8C57-4A5E-B35D-CF87C7EB7F0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470821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Interventions on the system 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34CE8-0D13-4463-8B6D-6694D707437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646446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236" y="506358"/>
            <a:ext cx="11833178" cy="674049"/>
          </a:xfrm>
        </p:spPr>
        <p:txBody>
          <a:bodyPr>
            <a:normAutofit/>
          </a:bodyPr>
          <a:lstStyle/>
          <a:p>
            <a:pPr marL="719455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esir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79BAAB3-E696-4F01-976F-A14AEA0F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10" y="1274619"/>
            <a:ext cx="10395961" cy="4832466"/>
          </a:xfrm>
        </p:spPr>
      </p:pic>
    </p:spTree>
    <p:extLst>
      <p:ext uri="{BB962C8B-B14F-4D97-AF65-F5344CB8AC3E}">
        <p14:creationId xmlns:p14="http://schemas.microsoft.com/office/powerpoint/2010/main" val="200260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BBF8-F30D-48FF-A7FC-2832D77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Cyber-physical </a:t>
            </a:r>
            <a:br>
              <a:rPr lang="en-GB" dirty="0"/>
            </a:br>
            <a:r>
              <a:rPr lang="en-GB" dirty="0"/>
              <a:t>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BB555-1AAC-4DF0-BCCA-87A535301579}"/>
              </a:ext>
            </a:extLst>
          </p:cNvPr>
          <p:cNvSpPr txBox="1"/>
          <p:nvPr/>
        </p:nvSpPr>
        <p:spPr>
          <a:xfrm>
            <a:off x="1590261" y="3220277"/>
            <a:ext cx="1230785" cy="188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1500" b="1" dirty="0"/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80FCC-FE29-468E-A325-C0455BB339A5}"/>
              </a:ext>
            </a:extLst>
          </p:cNvPr>
          <p:cNvSpPr txBox="1"/>
          <p:nvPr/>
        </p:nvSpPr>
        <p:spPr>
          <a:xfrm>
            <a:off x="9370953" y="3220277"/>
            <a:ext cx="1363308" cy="188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500" b="1" dirty="0"/>
              <a:t>Interventions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E71-2FC0-4B9F-B7F8-B159D03FAA55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988318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F12C50-2199-43BE-AFBC-6074A73E179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72603" y="4370319"/>
            <a:ext cx="7796544" cy="1500188"/>
          </a:xfrm>
        </p:spPr>
        <p:txBody>
          <a:bodyPr>
            <a:normAutofit/>
          </a:bodyPr>
          <a:lstStyle/>
          <a:p>
            <a:pPr algn="ctr"/>
            <a:endParaRPr lang="en-US" sz="100" dirty="0"/>
          </a:p>
          <a:p>
            <a:pPr marL="0" indent="0" algn="ctr">
              <a:buNone/>
            </a:pPr>
            <a:r>
              <a:rPr lang="en-US" sz="1600" dirty="0"/>
              <a:t>Working in partnership with industry, government and academia to develop a digital built environment that improves quality of life for all.</a:t>
            </a:r>
            <a:endParaRPr lang="en-GB" sz="1600" dirty="0"/>
          </a:p>
        </p:txBody>
      </p:sp>
      <p:pic>
        <p:nvPicPr>
          <p:cNvPr id="3074" name="Picture 2" descr="https://ukwest1-mediap.svc.ms/transform/thumbnail?provider=spo&amp;inputFormat=png&amp;cs=fFNQTw&amp;docid=https%3A%2F%2Funiversityofcambridgecloud.sharepoint.com%3A443%2F_api%2Fv2.0%2Fdrives%2Fb!OxjPiYEUAEuUYsDNOJQoNji2WUyoj4dLqto1txSlnbhyJvNSUvxDS6FKKHVYyf0Z%2Fitems%2F01TQSOGUIWLTMJAN43TBEIOD2QAUEIUH5I%3Fversion%3DPublished&amp;access_token=eyJ0eXAiOiJKV1QiLCJhbGciOiJub25lIn0.eyJhdWQiOiIwMDAwMDAwMy0wMDAwLTBmZjEtY2UwMC0wMDAwMDAwMDAwMDAvdW5pdmVyc2l0eW9mY2FtYnJpZGdlY2xvdWQuc2hhcmVwb2ludC5jb21ANDlhNTA0NDUtYmRmYS00Yjc5LWFkZTMtNTQ3YjRmMzk4NmU5IiwiaXNzIjoiMDAwMDAwMDMtMDAwMC0wZmYxLWNlMDAtMDAwMDAwMDAwMDAwIiwibmJmIjoiMTU3NTIyOTMxMiIsImV4cCI6IjE1NzUyNTA5MTIiLCJlbmRwb2ludHVybCI6IjJvL2pzNzJZc0o5bGNWZkpxalJtand4UVhmYTNDVzVEckl4ck5tTjlYMGs9IiwiZW5kcG9pbnR1cmxMZW5ndGgiOiIxMzMiLCJpc2xvb3BiYWNrIjoiVHJ1ZSIsImNpZCI6Ik9HRTFNakZrT1dZdFlUQTJaQzFoTURBd0xUazJaVFF0WW1SbE56TTRaVE16WWpBMSIsInZlciI6Imhhc2hlZHByb29mdG9rZW4iLCJzaXRlaWQiOiJPRGxqWmpFNE0ySXRNVFE0TVMwMFlqQXdMVGswTmpJdFl6QmpaRE00T1RReU9ETTIiLCJzaWduaW5fc3RhdGUiOiJbXCJrbXNpXCJdIiwibmFtZWlkIjoiMCMuZnxtZW1iZXJzaGlwfGFsYjIwNEBjYW0uYWMudWsiLCJuaWkiOiJtaWNyb3NvZnQuc2hhcmVwb2ludCIsImlzdXNlciI6InRydWUiLCJjYWNoZWtleSI6IjBoLmZ8bWVtYmVyc2hpcHwxMDAzN2ZmZTk1ZGY3OWYwQGxpdmUuY29tIiwidHQiOiIwIiwidXNlUGVyc2lzdGVudENvb2tpZSI6IjMifQ.aCtJV2RDRjJuczRBZUYrNEJSc0x6L2Jjamt0bXMwaGw4aHA3TTArYmRGST0&amp;encodeFailures=1&amp;srcWidth=&amp;srcHeight=&amp;width=797&amp;height=465&amp;action=Access">
            <a:extLst>
              <a:ext uri="{FF2B5EF4-FFF2-40B4-BE49-F238E27FC236}">
                <a16:creationId xmlns:a16="http://schemas.microsoft.com/office/drawing/2014/main" id="{BD256A2C-85E1-4FE9-A5CE-9E83AB93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760" y="1226427"/>
            <a:ext cx="4932481" cy="28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875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C1B7C0-B524-42D0-A282-A1B17B59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digital built Britain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B8D24-C931-4FBB-A3AA-C5C31A54B422}"/>
              </a:ext>
            </a:extLst>
          </p:cNvPr>
          <p:cNvSpPr txBox="1"/>
          <p:nvPr/>
        </p:nvSpPr>
        <p:spPr>
          <a:xfrm>
            <a:off x="511473" y="4906546"/>
            <a:ext cx="2515916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Design</a:t>
            </a:r>
          </a:p>
          <a:p>
            <a:pPr algn="ctr"/>
            <a:r>
              <a:rPr lang="en-US" sz="1100" dirty="0"/>
              <a:t>Use best practice, secure by default, information management and digital techniques to get data right from the start and design better-performing homes, buildings and infrastructure.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784D4-E100-4424-9600-020A5778DFB9}"/>
              </a:ext>
            </a:extLst>
          </p:cNvPr>
          <p:cNvSpPr txBox="1"/>
          <p:nvPr/>
        </p:nvSpPr>
        <p:spPr>
          <a:xfrm>
            <a:off x="3331348" y="4906546"/>
            <a:ext cx="2515916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Build</a:t>
            </a:r>
          </a:p>
          <a:p>
            <a:pPr algn="ctr"/>
            <a:r>
              <a:rPr lang="en-US" sz="1100" dirty="0"/>
              <a:t>Exploit new and emerging </a:t>
            </a:r>
          </a:p>
          <a:p>
            <a:pPr algn="ctr"/>
            <a:r>
              <a:rPr lang="en-US" sz="1100" dirty="0"/>
              <a:t>digital construction, information management, and manufacturing technologies to improve safety, quality and production during construction.</a:t>
            </a:r>
            <a:endParaRPr lang="en-GB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953F0-75BB-4746-A34C-82A1210CEE33}"/>
              </a:ext>
            </a:extLst>
          </p:cNvPr>
          <p:cNvSpPr txBox="1"/>
          <p:nvPr/>
        </p:nvSpPr>
        <p:spPr>
          <a:xfrm>
            <a:off x="6485949" y="4906546"/>
            <a:ext cx="1814718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Operate</a:t>
            </a:r>
          </a:p>
          <a:p>
            <a:pPr algn="ctr"/>
            <a:r>
              <a:rPr lang="en-US" sz="1100" dirty="0"/>
              <a:t>Use effective information management to transform the performance of the </a:t>
            </a:r>
            <a:br>
              <a:rPr lang="en-US" sz="1100" dirty="0"/>
            </a:br>
            <a:r>
              <a:rPr lang="en-US" sz="1100" dirty="0"/>
              <a:t>built environment and the services it delivers.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8E677-FC4E-461E-8317-285B0EB4BD40}"/>
              </a:ext>
            </a:extLst>
          </p:cNvPr>
          <p:cNvSpPr txBox="1"/>
          <p:nvPr/>
        </p:nvSpPr>
        <p:spPr>
          <a:xfrm>
            <a:off x="8655905" y="4906546"/>
            <a:ext cx="3212245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Integrate</a:t>
            </a:r>
          </a:p>
          <a:p>
            <a:pPr algn="ctr"/>
            <a:r>
              <a:rPr lang="en-US" sz="1100" dirty="0"/>
              <a:t>Understand how the built environment can improve citizen’s quality of life and use that information </a:t>
            </a:r>
          </a:p>
          <a:p>
            <a:pPr algn="ctr"/>
            <a:r>
              <a:rPr lang="en-US" sz="1100" dirty="0"/>
              <a:t>to drive the design and build of our economic </a:t>
            </a:r>
            <a:br>
              <a:rPr lang="en-US" sz="1100" dirty="0"/>
            </a:br>
            <a:r>
              <a:rPr lang="en-US" sz="1100" dirty="0"/>
              <a:t>and social infrastructure and the operation an integration of the services they deliver.</a:t>
            </a:r>
            <a:endParaRPr lang="en-GB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A0015-D435-46B4-80F1-5106C5270279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0623152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5E5E8EC4-AFB8-42BD-AC98-DFB7D115AF3C}"/>
              </a:ext>
            </a:extLst>
          </p:cNvPr>
          <p:cNvSpPr/>
          <p:nvPr/>
        </p:nvSpPr>
        <p:spPr>
          <a:xfrm rot="10800000">
            <a:off x="4397101" y="4259251"/>
            <a:ext cx="3440724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29DD8-0213-426E-82A1-FEAB3BEDD5C4}"/>
              </a:ext>
            </a:extLst>
          </p:cNvPr>
          <p:cNvSpPr>
            <a:spLocks noChangeAspect="1"/>
          </p:cNvSpPr>
          <p:nvPr/>
        </p:nvSpPr>
        <p:spPr>
          <a:xfrm>
            <a:off x="6432723" y="2249618"/>
            <a:ext cx="2677580" cy="26775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6935FC-3B12-4CFF-AB8D-B223169C5E71}"/>
              </a:ext>
            </a:extLst>
          </p:cNvPr>
          <p:cNvSpPr/>
          <p:nvPr/>
        </p:nvSpPr>
        <p:spPr>
          <a:xfrm>
            <a:off x="4437183" y="2038134"/>
            <a:ext cx="3440724" cy="89597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72E84-A26E-456C-99A6-44A1F1CBD012}"/>
              </a:ext>
            </a:extLst>
          </p:cNvPr>
          <p:cNvSpPr txBox="1"/>
          <p:nvPr/>
        </p:nvSpPr>
        <p:spPr>
          <a:xfrm>
            <a:off x="9110303" y="4671339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Decisions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1AE95-036D-4AB1-89FB-B39D8AFD6D1B}"/>
              </a:ext>
            </a:extLst>
          </p:cNvPr>
          <p:cNvSpPr txBox="1"/>
          <p:nvPr/>
        </p:nvSpPr>
        <p:spPr>
          <a:xfrm>
            <a:off x="1621119" y="3325163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Outcomes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5043C0-41AB-4EBC-A89B-F2C6C7C9A5EE}"/>
              </a:ext>
            </a:extLst>
          </p:cNvPr>
          <p:cNvSpPr txBox="1"/>
          <p:nvPr/>
        </p:nvSpPr>
        <p:spPr>
          <a:xfrm>
            <a:off x="9110303" y="2188922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Insights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DFE34-4839-45BA-A933-12EB4D1062EA}"/>
              </a:ext>
            </a:extLst>
          </p:cNvPr>
          <p:cNvSpPr>
            <a:spLocks noChangeAspect="1"/>
          </p:cNvSpPr>
          <p:nvPr/>
        </p:nvSpPr>
        <p:spPr>
          <a:xfrm>
            <a:off x="3135186" y="2257991"/>
            <a:ext cx="2677580" cy="26775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065FA-497E-4E06-9970-E2204D9BFC54}"/>
              </a:ext>
            </a:extLst>
          </p:cNvPr>
          <p:cNvSpPr/>
          <p:nvPr/>
        </p:nvSpPr>
        <p:spPr>
          <a:xfrm rot="10800000">
            <a:off x="4386941" y="4259251"/>
            <a:ext cx="2348787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52B51-A9AF-4732-896E-58FEC2C86600}"/>
              </a:ext>
            </a:extLst>
          </p:cNvPr>
          <p:cNvSpPr txBox="1"/>
          <p:nvPr/>
        </p:nvSpPr>
        <p:spPr>
          <a:xfrm>
            <a:off x="5757913" y="2316477"/>
            <a:ext cx="85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B2C80-3EBE-460C-8387-BD1BD78490D7}"/>
              </a:ext>
            </a:extLst>
          </p:cNvPr>
          <p:cNvSpPr txBox="1"/>
          <p:nvPr/>
        </p:nvSpPr>
        <p:spPr>
          <a:xfrm>
            <a:off x="5171441" y="4531357"/>
            <a:ext cx="17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Interventions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221C8-ACB2-491D-9553-3F4429282928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628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5" grpId="0" animBg="1"/>
      <p:bldP spid="13" grpId="0"/>
      <p:bldP spid="14" grpId="0"/>
      <p:bldP spid="15" grpId="0"/>
      <p:bldP spid="9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DFE34-4839-45BA-A933-12EB4D1062EA}"/>
              </a:ext>
            </a:extLst>
          </p:cNvPr>
          <p:cNvSpPr>
            <a:spLocks noChangeAspect="1"/>
          </p:cNvSpPr>
          <p:nvPr/>
        </p:nvSpPr>
        <p:spPr>
          <a:xfrm>
            <a:off x="3135186" y="2400231"/>
            <a:ext cx="2677580" cy="26775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29DD8-0213-426E-82A1-FEAB3BEDD5C4}"/>
              </a:ext>
            </a:extLst>
          </p:cNvPr>
          <p:cNvSpPr>
            <a:spLocks noChangeAspect="1"/>
          </p:cNvSpPr>
          <p:nvPr/>
        </p:nvSpPr>
        <p:spPr>
          <a:xfrm>
            <a:off x="6432723" y="2391858"/>
            <a:ext cx="2677580" cy="26775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6935FC-3B12-4CFF-AB8D-B223169C5E71}"/>
              </a:ext>
            </a:extLst>
          </p:cNvPr>
          <p:cNvSpPr/>
          <p:nvPr/>
        </p:nvSpPr>
        <p:spPr>
          <a:xfrm>
            <a:off x="4437183" y="2180374"/>
            <a:ext cx="3440724" cy="89597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065FA-497E-4E06-9970-E2204D9BFC54}"/>
              </a:ext>
            </a:extLst>
          </p:cNvPr>
          <p:cNvSpPr/>
          <p:nvPr/>
        </p:nvSpPr>
        <p:spPr>
          <a:xfrm rot="10800000">
            <a:off x="4386941" y="4401491"/>
            <a:ext cx="3440724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EC7A2-AA5D-4A6C-B90E-862CA40E5F41}"/>
              </a:ext>
            </a:extLst>
          </p:cNvPr>
          <p:cNvSpPr txBox="1"/>
          <p:nvPr/>
        </p:nvSpPr>
        <p:spPr>
          <a:xfrm>
            <a:off x="5757913" y="2458717"/>
            <a:ext cx="85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71C3B-BF7A-45A4-A482-CB77CE726E97}"/>
              </a:ext>
            </a:extLst>
          </p:cNvPr>
          <p:cNvSpPr txBox="1"/>
          <p:nvPr/>
        </p:nvSpPr>
        <p:spPr>
          <a:xfrm>
            <a:off x="5171441" y="4673597"/>
            <a:ext cx="17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Interventions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7953E3F-9FA6-4473-8850-6BDA1BB40544}"/>
              </a:ext>
            </a:extLst>
          </p:cNvPr>
          <p:cNvSpPr/>
          <p:nvPr/>
        </p:nvSpPr>
        <p:spPr>
          <a:xfrm>
            <a:off x="2277560" y="2391856"/>
            <a:ext cx="625400" cy="2677581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8C4A706-7494-436F-AA43-10FD17A8ECD1}"/>
              </a:ext>
            </a:extLst>
          </p:cNvPr>
          <p:cNvSpPr/>
          <p:nvPr/>
        </p:nvSpPr>
        <p:spPr>
          <a:xfrm rot="10800000">
            <a:off x="9398295" y="2386600"/>
            <a:ext cx="625400" cy="2677581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A7212-3691-4420-AB98-334DCFE54508}"/>
              </a:ext>
            </a:extLst>
          </p:cNvPr>
          <p:cNvSpPr txBox="1"/>
          <p:nvPr/>
        </p:nvSpPr>
        <p:spPr>
          <a:xfrm>
            <a:off x="485012" y="2321780"/>
            <a:ext cx="1916948" cy="25418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Assets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3"/>
                </a:solidFill>
                <a:latin typeface="Century Gothic" panose="020F0302020204030204"/>
              </a:rPr>
              <a:t>Processes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CFD3B-507B-4F0C-9C6E-AE42EAEFA9FD}"/>
              </a:ext>
            </a:extLst>
          </p:cNvPr>
          <p:cNvSpPr txBox="1"/>
          <p:nvPr/>
        </p:nvSpPr>
        <p:spPr>
          <a:xfrm>
            <a:off x="9739334" y="2358567"/>
            <a:ext cx="2442156" cy="25418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92D050"/>
                </a:solidFill>
                <a:latin typeface="Century Gothic" panose="020F0302020204030204"/>
              </a:rPr>
              <a:t>Models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Visualisation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9E4392-AC61-44D4-9EB3-86F89FCBA0DD}"/>
              </a:ext>
            </a:extLst>
          </p:cNvPr>
          <p:cNvSpPr txBox="1"/>
          <p:nvPr/>
        </p:nvSpPr>
        <p:spPr>
          <a:xfrm>
            <a:off x="2113280" y="5294212"/>
            <a:ext cx="8154219" cy="8183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Driven by values: purpose, trust and function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F4F2F-4DDA-4FB0-B5F2-5D691A7FAD62}"/>
              </a:ext>
            </a:extLst>
          </p:cNvPr>
          <p:cNvSpPr txBox="1"/>
          <p:nvPr/>
        </p:nvSpPr>
        <p:spPr>
          <a:xfrm>
            <a:off x="2518978" y="1047332"/>
            <a:ext cx="7545321" cy="8183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Delivering value: “better decisions faster”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2C015-604F-4994-9BA4-2038211E94B6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38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/>
      <p:bldP spid="20" grpId="0"/>
      <p:bldP spid="2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9892-48A3-4F9D-A8FF-5C02630A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D1B93156-B0A8-4114-BC8C-C28DB13CD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131" y="1423966"/>
            <a:ext cx="6345229" cy="4064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15D90-387D-4A50-B2C9-4FA4F8D353A0}"/>
              </a:ext>
            </a:extLst>
          </p:cNvPr>
          <p:cNvSpPr txBox="1"/>
          <p:nvPr/>
        </p:nvSpPr>
        <p:spPr>
          <a:xfrm>
            <a:off x="3939815" y="2462869"/>
            <a:ext cx="15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Physical twin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A6AE0-3E1D-4382-9E32-17188B38F7A6}"/>
              </a:ext>
            </a:extLst>
          </p:cNvPr>
          <p:cNvSpPr txBox="1"/>
          <p:nvPr/>
        </p:nvSpPr>
        <p:spPr>
          <a:xfrm>
            <a:off x="5181973" y="5346114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00814-AE12-49E9-8EED-AEC4FF56576B}"/>
              </a:ext>
            </a:extLst>
          </p:cNvPr>
          <p:cNvSpPr txBox="1"/>
          <p:nvPr/>
        </p:nvSpPr>
        <p:spPr>
          <a:xfrm>
            <a:off x="8381105" y="2671518"/>
            <a:ext cx="256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Insights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6F297-EA7F-4C94-A958-7C7C9648BA33}"/>
              </a:ext>
            </a:extLst>
          </p:cNvPr>
          <p:cNvSpPr txBox="1"/>
          <p:nvPr/>
        </p:nvSpPr>
        <p:spPr>
          <a:xfrm>
            <a:off x="1399890" y="3287071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BC572-1015-4F80-94A6-D1CEC7FDA586}"/>
              </a:ext>
            </a:extLst>
          </p:cNvPr>
          <p:cNvSpPr txBox="1"/>
          <p:nvPr/>
        </p:nvSpPr>
        <p:spPr>
          <a:xfrm>
            <a:off x="5054302" y="1239017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89343-8119-4C28-8947-CF4E996A13FE}"/>
              </a:ext>
            </a:extLst>
          </p:cNvPr>
          <p:cNvSpPr txBox="1"/>
          <p:nvPr/>
        </p:nvSpPr>
        <p:spPr>
          <a:xfrm>
            <a:off x="6238528" y="3840572"/>
            <a:ext cx="15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Digital twin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F9047-61C5-4411-B2A3-735413C7006F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225334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535F-2D1E-D442-9326-61EC7AE7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digital twins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1632BC-BF69-5A41-BDC3-E9956680B7EE}"/>
              </a:ext>
            </a:extLst>
          </p:cNvPr>
          <p:cNvGrpSpPr/>
          <p:nvPr/>
        </p:nvGrpSpPr>
        <p:grpSpPr>
          <a:xfrm>
            <a:off x="5065203" y="793801"/>
            <a:ext cx="2908088" cy="3149600"/>
            <a:chOff x="5051063" y="804663"/>
            <a:chExt cx="3420016" cy="3149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EAA8A7-69E3-F74D-9BE0-2B6D894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1063" y="804663"/>
              <a:ext cx="3149600" cy="3149600"/>
            </a:xfrm>
            <a:prstGeom prst="rect">
              <a:avLst/>
            </a:prstGeom>
          </p:spPr>
        </p:pic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04E69E1E-53D2-9142-89FF-A419F44717E9}"/>
                </a:ext>
              </a:extLst>
            </p:cNvPr>
            <p:cNvSpPr/>
            <p:nvPr/>
          </p:nvSpPr>
          <p:spPr>
            <a:xfrm rot="7149129">
              <a:off x="8124519" y="951068"/>
              <a:ext cx="372231" cy="32088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7A4A-88A4-484F-8360-066CEEF11C09}"/>
              </a:ext>
            </a:extLst>
          </p:cNvPr>
          <p:cNvGrpSpPr/>
          <p:nvPr/>
        </p:nvGrpSpPr>
        <p:grpSpPr>
          <a:xfrm>
            <a:off x="7349536" y="2083053"/>
            <a:ext cx="2989735" cy="3228425"/>
            <a:chOff x="6930408" y="2083052"/>
            <a:chExt cx="3420851" cy="3228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E167DF-DAD3-1147-8D9B-3F0B87E3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7448">
              <a:off x="6930408" y="2083052"/>
              <a:ext cx="2981086" cy="3228425"/>
            </a:xfrm>
            <a:prstGeom prst="rect">
              <a:avLst/>
            </a:prstGeom>
          </p:spPr>
        </p:pic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9DB530-9DA6-4E4B-BDBD-19BCBED6A1F8}"/>
                </a:ext>
              </a:extLst>
            </p:cNvPr>
            <p:cNvSpPr/>
            <p:nvPr/>
          </p:nvSpPr>
          <p:spPr>
            <a:xfrm rot="615584">
              <a:off x="9933885" y="2729745"/>
              <a:ext cx="417374" cy="359805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77A81F-FFAC-684D-A64E-A98CEC101230}"/>
              </a:ext>
            </a:extLst>
          </p:cNvPr>
          <p:cNvGrpSpPr/>
          <p:nvPr/>
        </p:nvGrpSpPr>
        <p:grpSpPr>
          <a:xfrm>
            <a:off x="5160773" y="3589074"/>
            <a:ext cx="1778535" cy="1399967"/>
            <a:chOff x="5041370" y="3465409"/>
            <a:chExt cx="1778534" cy="13999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BF6760-E33D-BB4A-9732-8CF4370D9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60315">
              <a:off x="5041370" y="3465409"/>
              <a:ext cx="1716940" cy="1399967"/>
            </a:xfrm>
            <a:prstGeom prst="rect">
              <a:avLst/>
            </a:prstGeom>
          </p:spPr>
        </p:pic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992F6ACC-DA25-324C-817F-D5BA941ED72A}"/>
                </a:ext>
              </a:extLst>
            </p:cNvPr>
            <p:cNvSpPr/>
            <p:nvPr/>
          </p:nvSpPr>
          <p:spPr>
            <a:xfrm rot="7321123">
              <a:off x="6431315" y="4417271"/>
              <a:ext cx="417374" cy="359805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0" name="Picture 49" descr="A picture containing toy&#10;&#10;Description automatically generated">
            <a:extLst>
              <a:ext uri="{FF2B5EF4-FFF2-40B4-BE49-F238E27FC236}">
                <a16:creationId xmlns:a16="http://schemas.microsoft.com/office/drawing/2014/main" id="{672E2370-6DAE-9943-91AB-15F8700418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35" y="2442638"/>
            <a:ext cx="4333877" cy="2776288"/>
          </a:xfrm>
          <a:prstGeom prst="rect">
            <a:avLst/>
          </a:prstGeom>
        </p:spPr>
      </p:pic>
      <p:pic>
        <p:nvPicPr>
          <p:cNvPr id="52" name="Picture 51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6A53C2C3-94F0-0F41-B7D9-DDF03CF8CD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747" y="699209"/>
            <a:ext cx="4180998" cy="2576259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9EC83406-C0D2-BB4D-AF15-9AF6C13437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82" y="4021251"/>
            <a:ext cx="4207021" cy="2411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8E054B-7AFF-4DE6-A194-B284227581D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2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53BA-C7FE-4DB5-914A-3674977E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683-EC35-4B8D-B0A2-25CEABF4A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2000" dirty="0"/>
              <a:t>Our Vision for the Built Environment</a:t>
            </a:r>
          </a:p>
          <a:p>
            <a:pPr marL="457200" indent="-457200">
              <a:buAutoNum type="arabicPeriod"/>
            </a:pPr>
            <a:r>
              <a:rPr lang="en-GB" sz="2000" dirty="0"/>
              <a:t>What is the Built Environment?</a:t>
            </a:r>
          </a:p>
          <a:p>
            <a:pPr marL="457200" indent="-457200">
              <a:buAutoNum type="arabicPeriod"/>
            </a:pPr>
            <a:r>
              <a:rPr lang="en-GB" sz="2000" dirty="0"/>
              <a:t>What is a digital built Britain?</a:t>
            </a:r>
          </a:p>
          <a:p>
            <a:pPr marL="457200" indent="-457200">
              <a:buAutoNum type="arabicPeriod"/>
            </a:pPr>
            <a:r>
              <a:rPr lang="en-GB" sz="2000" dirty="0"/>
              <a:t>Digital twins</a:t>
            </a:r>
          </a:p>
          <a:p>
            <a:pPr marL="457200" indent="-457200">
              <a:buAutoNum type="arabicPeriod"/>
            </a:pPr>
            <a:r>
              <a:rPr lang="en-GB" sz="2000" dirty="0"/>
              <a:t>What is a national digital twin?</a:t>
            </a:r>
          </a:p>
          <a:p>
            <a:pPr marL="457200" indent="-457200">
              <a:buAutoNum type="arabicPeriod"/>
            </a:pPr>
            <a:r>
              <a:rPr lang="en-GB" sz="2000" dirty="0"/>
              <a:t>The national digital twin programme</a:t>
            </a:r>
          </a:p>
          <a:p>
            <a:pPr marL="457200" indent="-457200">
              <a:buAutoNum type="arabicPeriod"/>
            </a:pPr>
            <a:r>
              <a:rPr lang="en-GB" sz="2000" dirty="0"/>
              <a:t>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119287134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11628D9-8204-FF44-849C-16368E510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813" y="649409"/>
            <a:ext cx="3768073" cy="2677938"/>
          </a:xfrm>
          <a:prstGeom prst="rect">
            <a:avLst/>
          </a:prstGeom>
        </p:spPr>
      </p:pic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B06843E6-E118-5147-B064-8432877CD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97" y="3584634"/>
            <a:ext cx="3679205" cy="2577220"/>
          </a:xfrm>
          <a:prstGeom prst="rect">
            <a:avLst/>
          </a:prstGeom>
        </p:spPr>
      </p:pic>
      <p:pic>
        <p:nvPicPr>
          <p:cNvPr id="3" name="Picture 2" descr="A picture containing room, sign&#10;&#10;Description automatically generated">
            <a:extLst>
              <a:ext uri="{FF2B5EF4-FFF2-40B4-BE49-F238E27FC236}">
                <a16:creationId xmlns:a16="http://schemas.microsoft.com/office/drawing/2014/main" id="{4D1AA441-AEF2-4144-B5F6-C9E1605CA9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9" y="1827813"/>
            <a:ext cx="4353429" cy="29001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of connected 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4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7C2BB1-9829-2747-8339-439D9CF2700B}"/>
              </a:ext>
            </a:extLst>
          </p:cNvPr>
          <p:cNvGrpSpPr/>
          <p:nvPr/>
        </p:nvGrpSpPr>
        <p:grpSpPr>
          <a:xfrm>
            <a:off x="4843140" y="1007827"/>
            <a:ext cx="3045467" cy="2997201"/>
            <a:chOff x="4576765" y="1407876"/>
            <a:chExt cx="3311841" cy="29972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B36728-114F-234E-AE66-126CF06A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765" y="1407876"/>
              <a:ext cx="3049979" cy="2997201"/>
            </a:xfrm>
            <a:prstGeom prst="rect">
              <a:avLst/>
            </a:prstGeom>
          </p:spPr>
        </p:pic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86B006D7-37C3-C245-AEC0-086CF5D7D53E}"/>
                </a:ext>
              </a:extLst>
            </p:cNvPr>
            <p:cNvSpPr/>
            <p:nvPr/>
          </p:nvSpPr>
          <p:spPr>
            <a:xfrm rot="7149129">
              <a:off x="7556127" y="1544508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37AA0D-12BE-0648-AFA7-26E3F6A88D3E}"/>
              </a:ext>
            </a:extLst>
          </p:cNvPr>
          <p:cNvGrpSpPr/>
          <p:nvPr/>
        </p:nvGrpSpPr>
        <p:grpSpPr>
          <a:xfrm rot="589768">
            <a:off x="7738838" y="2567731"/>
            <a:ext cx="2667000" cy="1987511"/>
            <a:chOff x="7511272" y="2822974"/>
            <a:chExt cx="2667000" cy="19875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0A9B3E2-5127-DC43-A12F-6346F573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272" y="2880084"/>
              <a:ext cx="2667000" cy="1930400"/>
            </a:xfrm>
            <a:prstGeom prst="rect">
              <a:avLst/>
            </a:prstGeom>
          </p:spPr>
        </p:pic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54AB5F1E-B134-954B-9944-74CE12ACA72F}"/>
                </a:ext>
              </a:extLst>
            </p:cNvPr>
            <p:cNvSpPr/>
            <p:nvPr/>
          </p:nvSpPr>
          <p:spPr>
            <a:xfrm rot="21366467">
              <a:off x="9638927" y="2822974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9C82BF-01DF-A74A-935A-42D6CFD3A23B}"/>
              </a:ext>
            </a:extLst>
          </p:cNvPr>
          <p:cNvGrpSpPr/>
          <p:nvPr/>
        </p:nvGrpSpPr>
        <p:grpSpPr>
          <a:xfrm>
            <a:off x="4709243" y="3511731"/>
            <a:ext cx="2957400" cy="1203644"/>
            <a:chOff x="4425041" y="3854630"/>
            <a:chExt cx="3241601" cy="12036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036710-3910-1842-922C-24AAFF3B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233">
              <a:off x="4425041" y="3854630"/>
              <a:ext cx="3174316" cy="1203644"/>
            </a:xfrm>
            <a:prstGeom prst="rect">
              <a:avLst/>
            </a:prstGeom>
          </p:spPr>
        </p:pic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EFD9F3DA-7DD4-E943-A65B-51D45107CB1F}"/>
                </a:ext>
              </a:extLst>
            </p:cNvPr>
            <p:cNvSpPr/>
            <p:nvPr/>
          </p:nvSpPr>
          <p:spPr>
            <a:xfrm rot="6133447">
              <a:off x="7334163" y="4393816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AB009A-133B-49CA-8341-66FCBC691C3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918427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49396A-7632-DC46-9521-7520E4B5D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619" y="818106"/>
            <a:ext cx="3166991" cy="237524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02950BF-C938-E146-8452-66B0BDE86C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63" y="3687553"/>
            <a:ext cx="3274712" cy="23752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of connected 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4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C0064-E11E-3E41-BFE4-70C7F6E9E3F1}"/>
              </a:ext>
            </a:extLst>
          </p:cNvPr>
          <p:cNvGrpSpPr/>
          <p:nvPr/>
        </p:nvGrpSpPr>
        <p:grpSpPr>
          <a:xfrm rot="21321613">
            <a:off x="4388459" y="1210647"/>
            <a:ext cx="3567125" cy="3145561"/>
            <a:chOff x="4576765" y="1407876"/>
            <a:chExt cx="3311841" cy="29972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ACE1A0-8221-B246-86F5-FEAB050E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765" y="1407876"/>
              <a:ext cx="3049979" cy="2997201"/>
            </a:xfrm>
            <a:prstGeom prst="rect">
              <a:avLst/>
            </a:prstGeom>
          </p:spPr>
        </p:pic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5B9BED9-B15F-E448-AF21-6B1DFF8ED24F}"/>
                </a:ext>
              </a:extLst>
            </p:cNvPr>
            <p:cNvSpPr/>
            <p:nvPr/>
          </p:nvSpPr>
          <p:spPr>
            <a:xfrm rot="7149129">
              <a:off x="7556127" y="1544508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2E2D5-BD50-2C4C-AEFD-59E74265158F}"/>
              </a:ext>
            </a:extLst>
          </p:cNvPr>
          <p:cNvGrpSpPr/>
          <p:nvPr/>
        </p:nvGrpSpPr>
        <p:grpSpPr>
          <a:xfrm rot="411810">
            <a:off x="7653864" y="2605181"/>
            <a:ext cx="2667000" cy="1987511"/>
            <a:chOff x="7511272" y="2822974"/>
            <a:chExt cx="2667000" cy="19875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7D0F08-88FD-B64C-980A-A90799FF4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272" y="2880084"/>
              <a:ext cx="2667000" cy="1930400"/>
            </a:xfrm>
            <a:prstGeom prst="rect">
              <a:avLst/>
            </a:prstGeom>
          </p:spPr>
        </p:pic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A6E5A98-58EC-FB4C-B2B5-2872E24C4093}"/>
                </a:ext>
              </a:extLst>
            </p:cNvPr>
            <p:cNvSpPr/>
            <p:nvPr/>
          </p:nvSpPr>
          <p:spPr>
            <a:xfrm rot="21366467">
              <a:off x="9638927" y="2822974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22CA05-DF61-BF47-B19B-79E2950CB8C4}"/>
              </a:ext>
            </a:extLst>
          </p:cNvPr>
          <p:cNvGrpSpPr/>
          <p:nvPr/>
        </p:nvGrpSpPr>
        <p:grpSpPr>
          <a:xfrm rot="21326038">
            <a:off x="4323614" y="3572856"/>
            <a:ext cx="3314823" cy="1552501"/>
            <a:chOff x="4425041" y="3854630"/>
            <a:chExt cx="3241601" cy="12036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18B0177-97AC-464B-9514-1B6855515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233">
              <a:off x="4425041" y="3854630"/>
              <a:ext cx="3174316" cy="1203644"/>
            </a:xfrm>
            <a:prstGeom prst="rect">
              <a:avLst/>
            </a:prstGeom>
          </p:spPr>
        </p:pic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2899632C-38E0-8C43-B896-2C14C65CA654}"/>
                </a:ext>
              </a:extLst>
            </p:cNvPr>
            <p:cNvSpPr/>
            <p:nvPr/>
          </p:nvSpPr>
          <p:spPr>
            <a:xfrm rot="6133447">
              <a:off x="7334163" y="4393816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911ABEF-1DD2-E74E-B82B-5DF7DADC2CE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1" y="1794856"/>
            <a:ext cx="4222434" cy="31829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C582F6-0057-42E2-B469-752A7FEB5723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812639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08FA-5F2A-4A07-B3B0-0AC3B9FF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pathway towards an Information Management Framework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26CC-0A73-42BD-A2D8-85E0F430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2388524"/>
            <a:ext cx="4336669" cy="3561426"/>
          </a:xfrm>
        </p:spPr>
        <p:txBody>
          <a:bodyPr/>
          <a:lstStyle/>
          <a:p>
            <a:pPr lvl="2"/>
            <a:r>
              <a:rPr lang="en-US" b="1" dirty="0"/>
              <a:t>Foundation Data Model </a:t>
            </a:r>
            <a:r>
              <a:rPr lang="en-US" dirty="0"/>
              <a:t>– a consistent, clear understanding of what constitutes the world of digital twins</a:t>
            </a:r>
          </a:p>
          <a:p>
            <a:pPr lvl="2"/>
            <a:r>
              <a:rPr lang="en-US" b="1" dirty="0"/>
              <a:t>Reference Data Library </a:t>
            </a:r>
            <a:r>
              <a:rPr lang="en-US" dirty="0"/>
              <a:t>– the particular set of classes and the properties we will want to use to describe our digital twins</a:t>
            </a:r>
          </a:p>
          <a:p>
            <a:pPr lvl="2"/>
            <a:r>
              <a:rPr lang="en-US" b="1" dirty="0"/>
              <a:t>Integration Architecture </a:t>
            </a:r>
            <a:r>
              <a:rPr lang="en-US" dirty="0"/>
              <a:t>– the protocols that will enable the managed sharing of data</a:t>
            </a:r>
            <a:endParaRPr lang="en-GB" dirty="0"/>
          </a:p>
        </p:txBody>
      </p:sp>
      <p:pic>
        <p:nvPicPr>
          <p:cNvPr id="8" name="Picture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8EE9420A-BC04-4A27-A118-5C63841E5F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51" t="-13217" r="-35913" b="-8783"/>
          <a:stretch/>
        </p:blipFill>
        <p:spPr>
          <a:xfrm>
            <a:off x="6096000" y="0"/>
            <a:ext cx="6096000" cy="6197600"/>
          </a:xfrm>
          <a:effectLst>
            <a:outerShdw blurRad="241300" dist="381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8EC5A-023D-440F-9B69-FC6B7CC96CF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738094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EB3F-F603-43A5-A32C-C3709B10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by values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6A2A5-A3FE-466A-AEC9-119C6E3B9B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08" y="1403894"/>
            <a:ext cx="2029625" cy="282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9D14E1-3A2B-4E10-BD95-F374722A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607" y="1403894"/>
            <a:ext cx="7959285" cy="4420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DF4DE-6FED-4B27-BB7D-E3EE3311247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3255266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4">
            <a:extLst>
              <a:ext uri="{FF2B5EF4-FFF2-40B4-BE49-F238E27FC236}">
                <a16:creationId xmlns:a16="http://schemas.microsoft.com/office/drawing/2014/main" id="{409482B3-A2E6-4CF7-B9C5-66BA91EC486E}"/>
              </a:ext>
            </a:extLst>
          </p:cNvPr>
          <p:cNvSpPr/>
          <p:nvPr/>
        </p:nvSpPr>
        <p:spPr>
          <a:xfrm>
            <a:off x="1311066" y="1432559"/>
            <a:ext cx="9864934" cy="614596"/>
          </a:xfrm>
          <a:custGeom>
            <a:avLst/>
            <a:gdLst>
              <a:gd name="connsiteX0" fmla="*/ 0 w 1914472"/>
              <a:gd name="connsiteY0" fmla="*/ 0 h 957236"/>
              <a:gd name="connsiteX1" fmla="*/ 1914472 w 1914472"/>
              <a:gd name="connsiteY1" fmla="*/ 0 h 957236"/>
              <a:gd name="connsiteX2" fmla="*/ 1914472 w 1914472"/>
              <a:gd name="connsiteY2" fmla="*/ 957236 h 957236"/>
              <a:gd name="connsiteX3" fmla="*/ 0 w 1914472"/>
              <a:gd name="connsiteY3" fmla="*/ 957236 h 957236"/>
              <a:gd name="connsiteX4" fmla="*/ 0 w 1914472"/>
              <a:gd name="connsiteY4" fmla="*/ 0 h 9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472" h="957236">
                <a:moveTo>
                  <a:pt x="0" y="0"/>
                </a:moveTo>
                <a:lnTo>
                  <a:pt x="1914472" y="0"/>
                </a:lnTo>
                <a:lnTo>
                  <a:pt x="1914472" y="957236"/>
                </a:lnTo>
                <a:lnTo>
                  <a:pt x="0" y="957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" tIns="6985" rIns="6985" bIns="6985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 Commons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AAD6EF01-0343-4B38-AA17-05B5621A280D}"/>
              </a:ext>
            </a:extLst>
          </p:cNvPr>
          <p:cNvSpPr/>
          <p:nvPr/>
        </p:nvSpPr>
        <p:spPr>
          <a:xfrm>
            <a:off x="1311066" y="2047154"/>
            <a:ext cx="9864934" cy="3774525"/>
          </a:xfrm>
          <a:custGeom>
            <a:avLst/>
            <a:gdLst>
              <a:gd name="connsiteX0" fmla="*/ 0 w 1914472"/>
              <a:gd name="connsiteY0" fmla="*/ 0 h 957236"/>
              <a:gd name="connsiteX1" fmla="*/ 1914472 w 1914472"/>
              <a:gd name="connsiteY1" fmla="*/ 0 h 957236"/>
              <a:gd name="connsiteX2" fmla="*/ 1914472 w 1914472"/>
              <a:gd name="connsiteY2" fmla="*/ 957236 h 957236"/>
              <a:gd name="connsiteX3" fmla="*/ 0 w 1914472"/>
              <a:gd name="connsiteY3" fmla="*/ 957236 h 957236"/>
              <a:gd name="connsiteX4" fmla="*/ 0 w 1914472"/>
              <a:gd name="connsiteY4" fmla="*/ 0 h 9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472" h="957236">
                <a:moveTo>
                  <a:pt x="0" y="0"/>
                </a:moveTo>
                <a:lnTo>
                  <a:pt x="1914472" y="0"/>
                </a:lnTo>
                <a:lnTo>
                  <a:pt x="1914472" y="957236"/>
                </a:lnTo>
                <a:lnTo>
                  <a:pt x="0" y="957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" tIns="6985" rIns="6985" bIns="6985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 twin market</a:t>
            </a:r>
          </a:p>
        </p:txBody>
      </p:sp>
      <p:sp>
        <p:nvSpPr>
          <p:cNvPr id="16" name="Freeform 34">
            <a:extLst>
              <a:ext uri="{FF2B5EF4-FFF2-40B4-BE49-F238E27FC236}">
                <a16:creationId xmlns:a16="http://schemas.microsoft.com/office/drawing/2014/main" id="{D896EF35-DBF3-447A-A614-5B7DA612090F}"/>
              </a:ext>
            </a:extLst>
          </p:cNvPr>
          <p:cNvSpPr/>
          <p:nvPr/>
        </p:nvSpPr>
        <p:spPr>
          <a:xfrm>
            <a:off x="1311066" y="1432559"/>
            <a:ext cx="9864934" cy="614596"/>
          </a:xfrm>
          <a:custGeom>
            <a:avLst/>
            <a:gdLst>
              <a:gd name="connsiteX0" fmla="*/ 0 w 1914472"/>
              <a:gd name="connsiteY0" fmla="*/ 0 h 957236"/>
              <a:gd name="connsiteX1" fmla="*/ 1914472 w 1914472"/>
              <a:gd name="connsiteY1" fmla="*/ 0 h 957236"/>
              <a:gd name="connsiteX2" fmla="*/ 1914472 w 1914472"/>
              <a:gd name="connsiteY2" fmla="*/ 957236 h 957236"/>
              <a:gd name="connsiteX3" fmla="*/ 0 w 1914472"/>
              <a:gd name="connsiteY3" fmla="*/ 957236 h 957236"/>
              <a:gd name="connsiteX4" fmla="*/ 0 w 1914472"/>
              <a:gd name="connsiteY4" fmla="*/ 0 h 9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472" h="957236">
                <a:moveTo>
                  <a:pt x="0" y="0"/>
                </a:moveTo>
                <a:lnTo>
                  <a:pt x="1914472" y="0"/>
                </a:lnTo>
                <a:lnTo>
                  <a:pt x="1914472" y="957236"/>
                </a:lnTo>
                <a:lnTo>
                  <a:pt x="0" y="957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" tIns="6985" rIns="6985" bIns="6985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Collaborate on the rules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Freeform 48">
            <a:extLst>
              <a:ext uri="{FF2B5EF4-FFF2-40B4-BE49-F238E27FC236}">
                <a16:creationId xmlns:a16="http://schemas.microsoft.com/office/drawing/2014/main" id="{D57BDA64-7DC0-4E80-B792-2159E7E345D9}"/>
              </a:ext>
            </a:extLst>
          </p:cNvPr>
          <p:cNvSpPr/>
          <p:nvPr/>
        </p:nvSpPr>
        <p:spPr>
          <a:xfrm>
            <a:off x="1311066" y="2047154"/>
            <a:ext cx="9864934" cy="3774525"/>
          </a:xfrm>
          <a:custGeom>
            <a:avLst/>
            <a:gdLst>
              <a:gd name="connsiteX0" fmla="*/ 0 w 1914472"/>
              <a:gd name="connsiteY0" fmla="*/ 0 h 957236"/>
              <a:gd name="connsiteX1" fmla="*/ 1914472 w 1914472"/>
              <a:gd name="connsiteY1" fmla="*/ 0 h 957236"/>
              <a:gd name="connsiteX2" fmla="*/ 1914472 w 1914472"/>
              <a:gd name="connsiteY2" fmla="*/ 957236 h 957236"/>
              <a:gd name="connsiteX3" fmla="*/ 0 w 1914472"/>
              <a:gd name="connsiteY3" fmla="*/ 957236 h 957236"/>
              <a:gd name="connsiteX4" fmla="*/ 0 w 1914472"/>
              <a:gd name="connsiteY4" fmla="*/ 0 h 9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472" h="957236">
                <a:moveTo>
                  <a:pt x="0" y="0"/>
                </a:moveTo>
                <a:lnTo>
                  <a:pt x="1914472" y="0"/>
                </a:lnTo>
                <a:lnTo>
                  <a:pt x="1914472" y="957236"/>
                </a:lnTo>
                <a:lnTo>
                  <a:pt x="0" y="957236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" tIns="6985" rIns="6985" bIns="6985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Compete on the game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0B2BD-E93A-4AAF-B989-79C82CAF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market-based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852087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10D6710-5E69-45F6-BDB5-0F35C9C0D412}"/>
              </a:ext>
            </a:extLst>
          </p:cNvPr>
          <p:cNvSpPr txBox="1"/>
          <p:nvPr/>
        </p:nvSpPr>
        <p:spPr>
          <a:xfrm>
            <a:off x="9499601" y="2458785"/>
            <a:ext cx="249260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95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Collaborate on the rules, compete on the game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ACA00-3A34-4E38-AD3E-2D927A5CCF7A}"/>
              </a:ext>
            </a:extLst>
          </p:cNvPr>
          <p:cNvSpPr/>
          <p:nvPr/>
        </p:nvSpPr>
        <p:spPr>
          <a:xfrm>
            <a:off x="5950118" y="2444271"/>
            <a:ext cx="3448050" cy="1113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Management Framework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B232E-4CC5-43DA-B7B9-0C1037A24709}"/>
              </a:ext>
            </a:extLst>
          </p:cNvPr>
          <p:cNvSpPr/>
          <p:nvPr/>
        </p:nvSpPr>
        <p:spPr>
          <a:xfrm>
            <a:off x="2501329" y="2444271"/>
            <a:ext cx="3448050" cy="11132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 Hub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FB960-5303-4E90-91AC-896B6BEE8789}"/>
              </a:ext>
            </a:extLst>
          </p:cNvPr>
          <p:cNvSpPr/>
          <p:nvPr/>
        </p:nvSpPr>
        <p:spPr>
          <a:xfrm>
            <a:off x="2502807" y="3557553"/>
            <a:ext cx="6896100" cy="1113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68255-B431-45CC-BFDE-BDE1C7EE6610}"/>
              </a:ext>
            </a:extLst>
          </p:cNvPr>
          <p:cNvSpPr txBox="1"/>
          <p:nvPr/>
        </p:nvSpPr>
        <p:spPr>
          <a:xfrm>
            <a:off x="7379607" y="1835655"/>
            <a:ext cx="1986441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5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Specialist-led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5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top-down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A25E6-818A-4A77-B75B-9225635128A6}"/>
              </a:ext>
            </a:extLst>
          </p:cNvPr>
          <p:cNvSpPr txBox="1"/>
          <p:nvPr/>
        </p:nvSpPr>
        <p:spPr>
          <a:xfrm>
            <a:off x="2406014" y="1852959"/>
            <a:ext cx="2068195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Community-led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bottom-up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9120F-0F4A-4769-89F2-4C8CDE5E9B79}"/>
              </a:ext>
            </a:extLst>
          </p:cNvPr>
          <p:cNvSpPr txBox="1"/>
          <p:nvPr/>
        </p:nvSpPr>
        <p:spPr>
          <a:xfrm>
            <a:off x="3309262" y="4803565"/>
            <a:ext cx="52831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limate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silience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nstrator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3C0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Tangible working example of the National Digital Twin working with CPC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600EC-A59D-4E5B-9C1E-3126BB7ABFE6}"/>
              </a:ext>
            </a:extLst>
          </p:cNvPr>
          <p:cNvSpPr txBox="1"/>
          <p:nvPr/>
        </p:nvSpPr>
        <p:spPr>
          <a:xfrm>
            <a:off x="-1100071" y="4867353"/>
            <a:ext cx="5125791" cy="4572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9683C271-2C54-4213-81EC-8573F38C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NDTp key projects for FY21/22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E7ED7-9BE2-4589-B2B4-B586F20B4A9D}"/>
              </a:ext>
            </a:extLst>
          </p:cNvPr>
          <p:cNvSpPr txBox="1"/>
          <p:nvPr/>
        </p:nvSpPr>
        <p:spPr>
          <a:xfrm>
            <a:off x="263040" y="2465577"/>
            <a:ext cx="21768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 by doing, progress by sharing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47D95-CC41-47FC-B18D-6A5016731850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951838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0C41-36A7-4A1C-A8CB-D3388350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 Hub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348664-1375-4BC8-A6D9-DC7E8580F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193754"/>
            <a:ext cx="10830719" cy="566738"/>
          </a:xfrm>
        </p:spPr>
        <p:txBody>
          <a:bodyPr/>
          <a:lstStyle/>
          <a:p>
            <a:r>
              <a:rPr lang="en-GB" i="1" dirty="0"/>
              <a:t>Learn by doing, progress by sharing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F63BBC-6B21-4BBD-A79D-AF863FE440CA}"/>
              </a:ext>
            </a:extLst>
          </p:cNvPr>
          <p:cNvSpPr/>
          <p:nvPr/>
        </p:nvSpPr>
        <p:spPr>
          <a:xfrm>
            <a:off x="5785958" y="1865841"/>
            <a:ext cx="2775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Established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2100+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1000+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60+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</a:t>
            </a:r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E4D1DC8E-D00F-4326-A284-71EF202FD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52"/>
          <a:stretch/>
        </p:blipFill>
        <p:spPr>
          <a:xfrm>
            <a:off x="8689451" y="1722630"/>
            <a:ext cx="3224396" cy="1559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5B09E-1E67-41CD-A421-C164853F0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333" y="4959604"/>
            <a:ext cx="2885515" cy="79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08CC92-E2CD-4B74-A4DB-917CA11FB2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332" y="4072744"/>
            <a:ext cx="2885515" cy="71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8F9134-3667-43ED-A9EE-A84C28EE8986}"/>
              </a:ext>
            </a:extLst>
          </p:cNvPr>
          <p:cNvSpPr/>
          <p:nvPr/>
        </p:nvSpPr>
        <p:spPr>
          <a:xfrm>
            <a:off x="5739209" y="3203047"/>
            <a:ext cx="3110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existing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twin case studies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twin toolkit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 and events recordings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twin register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twin research register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Groups and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Articles and publications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Forums and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Glossary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51F6416-8735-43BE-AE4D-E8E9A06B73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932149"/>
            <a:ext cx="4836638" cy="396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58E399-C92E-4544-8AF5-87A0FEC14F44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390361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5D20-498E-4961-91D6-E2E5F4A9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 Hub community</a:t>
            </a:r>
            <a:endParaRPr lang="en-GB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2AAFDBC-2408-4619-8DF4-280E7E7FD385}"/>
              </a:ext>
            </a:extLst>
          </p:cNvPr>
          <p:cNvGraphicFramePr>
            <a:graphicFrameLocks/>
          </p:cNvGraphicFramePr>
          <p:nvPr/>
        </p:nvGraphicFramePr>
        <p:xfrm>
          <a:off x="323849" y="1655693"/>
          <a:ext cx="4819498" cy="431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5530044-0CBB-4AEC-9C21-FD15E5EE2FFD}"/>
              </a:ext>
            </a:extLst>
          </p:cNvPr>
          <p:cNvGraphicFramePr>
            <a:graphicFrameLocks/>
          </p:cNvGraphicFramePr>
          <p:nvPr/>
        </p:nvGraphicFramePr>
        <p:xfrm>
          <a:off x="5384647" y="1655694"/>
          <a:ext cx="2835687" cy="371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1C7B5FB-04F5-4111-9B9A-758D45E5ECCA}"/>
              </a:ext>
              <a:ext uri="{147F2762-F138-4A5C-976F-8EAC2B608ADB}">
                <a16:predDERef xmlns:a16="http://schemas.microsoft.com/office/drawing/2014/main" pred="{BA6E1F7B-33AF-485B-8970-DC66A3B4B25F}"/>
              </a:ext>
            </a:extLst>
          </p:cNvPr>
          <p:cNvGraphicFramePr>
            <a:graphicFrameLocks/>
          </p:cNvGraphicFramePr>
          <p:nvPr/>
        </p:nvGraphicFramePr>
        <p:xfrm>
          <a:off x="8413562" y="2740025"/>
          <a:ext cx="3438251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12A932-CC77-41B6-A30D-6EC5744AF1ED}"/>
              </a:ext>
            </a:extLst>
          </p:cNvPr>
          <p:cNvCxnSpPr>
            <a:cxnSpLocks/>
          </p:cNvCxnSpPr>
          <p:nvPr/>
        </p:nvCxnSpPr>
        <p:spPr>
          <a:xfrm flipV="1">
            <a:off x="7505700" y="2740025"/>
            <a:ext cx="907862" cy="1111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CFD9E7-F60D-40D1-A7AD-178448DE1F50}"/>
              </a:ext>
            </a:extLst>
          </p:cNvPr>
          <p:cNvCxnSpPr>
            <a:cxnSpLocks/>
          </p:cNvCxnSpPr>
          <p:nvPr/>
        </p:nvCxnSpPr>
        <p:spPr>
          <a:xfrm>
            <a:off x="7847013" y="4916488"/>
            <a:ext cx="566549" cy="26193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978997-00EA-47DF-8A4E-C584CF70A475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800921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6FBB-AFFA-4657-9458-B957E54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CReDo 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7FC23-9854-4301-9B3B-3061ED483C41}"/>
              </a:ext>
            </a:extLst>
          </p:cNvPr>
          <p:cNvSpPr txBox="1"/>
          <p:nvPr/>
        </p:nvSpPr>
        <p:spPr>
          <a:xfrm>
            <a:off x="323999" y="1253067"/>
            <a:ext cx="5518001" cy="4534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change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change is a systemic challenge that demands systems-based solutions. Cross-sector data sharing is an essential enabler of net-zero and climate resilience.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demonstrate meaningful secure, resilient information flow across organisational and sectoral boundaries in the 'domain' of Climate Resilience for the water, energy and telecoms sectors.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DTs as an essential enabler of net zero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Information Management Framework (IMF)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develop a tangible working example of the National Digital Twin - a 'thin slice' of the envisaged ecosystem of connected digital twins.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 Information Management Framework approach to achieve cross-sector interoperability.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BE983-A605-480E-986B-CA170409A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00800" y="10"/>
            <a:ext cx="6091200" cy="61975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EFF982-87CD-471A-88D7-496587239AB5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9708199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1C7-FD00-4536-A332-67BEFD9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528160" cy="878620"/>
          </a:xfrm>
        </p:spPr>
        <p:txBody>
          <a:bodyPr anchor="t">
            <a:normAutofit/>
          </a:bodyPr>
          <a:lstStyle/>
          <a:p>
            <a:r>
              <a:rPr lang="en-GB" dirty="0"/>
              <a:t>CReDo public demonstration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46085-0A53-4B29-A431-2D134C48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73199"/>
            <a:ext cx="5058000" cy="4724401"/>
          </a:xfrm>
        </p:spPr>
        <p:txBody>
          <a:bodyPr anchor="t">
            <a:normAutofit fontScale="85000" lnSpcReduction="20000"/>
          </a:bodyPr>
          <a:lstStyle/>
          <a:p>
            <a:pPr lvl="1"/>
            <a:r>
              <a:rPr lang="en-GB" sz="2500" dirty="0"/>
              <a:t>Audiences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Technical: it’s possible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Domain: it’s meaningful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Policy: it’s necessary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Public: it’s imperative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r>
              <a:rPr lang="en-GB" sz="2500" dirty="0"/>
              <a:t>COP26 and wider dissemination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Compelling public visual demonstration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Film and interactive online demo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Technical and non-technical papers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AC79D-A812-42B1-9751-408B68810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6096000" y="0"/>
            <a:ext cx="6096000" cy="61975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F93F5-0067-47C2-8503-C411C12FCB6E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925764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FB13A-EB7F-4669-863D-D9DF6017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565" y="177990"/>
            <a:ext cx="5534277" cy="6668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D0C972-DB9F-4CC9-BAE2-F93F46E1CB01}"/>
              </a:ext>
            </a:extLst>
          </p:cNvPr>
          <p:cNvSpPr txBox="1">
            <a:spLocks/>
          </p:cNvSpPr>
          <p:nvPr/>
        </p:nvSpPr>
        <p:spPr>
          <a:xfrm>
            <a:off x="10972801" y="0"/>
            <a:ext cx="1219200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9318F-347A-4234-B995-AC25CFB63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061" y="189569"/>
            <a:ext cx="1399504" cy="6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736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DACA00-3A34-4E38-AD3E-2D927A5CCF7A}"/>
              </a:ext>
            </a:extLst>
          </p:cNvPr>
          <p:cNvSpPr>
            <a:spLocks noChangeAspect="1"/>
          </p:cNvSpPr>
          <p:nvPr/>
        </p:nvSpPr>
        <p:spPr>
          <a:xfrm>
            <a:off x="5450385" y="1561771"/>
            <a:ext cx="4320000" cy="43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Technical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B232E-4CC5-43DA-B7B9-0C1037A24709}"/>
              </a:ext>
            </a:extLst>
          </p:cNvPr>
          <p:cNvSpPr>
            <a:spLocks noChangeAspect="1"/>
          </p:cNvSpPr>
          <p:nvPr/>
        </p:nvSpPr>
        <p:spPr>
          <a:xfrm>
            <a:off x="2288687" y="1561771"/>
            <a:ext cx="4320000" cy="4320000"/>
          </a:xfrm>
          <a:prstGeom prst="ellipse">
            <a:avLst/>
          </a:prstGeom>
          <a:solidFill>
            <a:srgbClr val="7030A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Socio-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600EC-A59D-4E5B-9C1E-3126BB7ABFE6}"/>
              </a:ext>
            </a:extLst>
          </p:cNvPr>
          <p:cNvSpPr txBox="1"/>
          <p:nvPr/>
        </p:nvSpPr>
        <p:spPr>
          <a:xfrm>
            <a:off x="-1100071" y="4867353"/>
            <a:ext cx="5125791" cy="4572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9683C271-2C54-4213-81EC-8573F38C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transformation and a national digital twin programme has to be a socio-technical change programme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47D95-CC41-47FC-B18D-6A5016731850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8606202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A40F-EF6B-4E2E-AC2B-EE41ED0E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 National Digital Twin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77CC-A571-492E-9707-27B591ECD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b="1" dirty="0"/>
              <a:t>Benefits to society</a:t>
            </a:r>
            <a:r>
              <a:rPr lang="en-US" dirty="0"/>
              <a:t>: Improved stakeholder engagement. Better outcomes for the ultimate customers (the public – taxpayers/bill payers/fare payers/voters). Improved customer satisfaction and experience through higher-performing infrastructure and the services it provides.</a:t>
            </a:r>
          </a:p>
          <a:p>
            <a:pPr lvl="2"/>
            <a:r>
              <a:rPr lang="en-US" b="1" dirty="0"/>
              <a:t>Benefits to the economy</a:t>
            </a:r>
            <a:r>
              <a:rPr lang="en-US" dirty="0"/>
              <a:t>: Improved national productivity from higher-performing and resilient infrastructure operating as a system. Improved measurement of outcomes. Better outcomes per whole-life pound. Improved information security and thereby personnel, physical and cyber security.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9C43A-F28D-48FC-8113-72AC102636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>
              <a:buFont typeface="+mj-lt"/>
              <a:buAutoNum type="arabicPeriod" startAt="3"/>
            </a:pPr>
            <a:r>
              <a:rPr lang="en-US" b="1" dirty="0"/>
              <a:t>Benefits to business</a:t>
            </a:r>
            <a:r>
              <a:rPr lang="en-US" dirty="0"/>
              <a:t>: New markets, new services, new business models, new entrants. Improved business efficiency from higher-performing infrastructure. Improved delivery efficiency, benefiting the whole construction value chain – investors, owners, asset managers, contractors, consultants, suppliers. Reduced uncertainty and better risk management.</a:t>
            </a:r>
          </a:p>
          <a:p>
            <a:pPr lvl="2">
              <a:buAutoNum type="arabicPeriod" startAt="3"/>
            </a:pPr>
            <a:r>
              <a:rPr lang="en-US" b="1" dirty="0"/>
              <a:t>Benefits to the environment</a:t>
            </a:r>
            <a:r>
              <a:rPr lang="en-US" dirty="0"/>
              <a:t>: Less disruption and waste. More reuse and greater resource efficiency – a key enabler of net zero and the circular economy in the built environment.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4C841-B399-40FA-B69F-020D9B149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Better decisions equal better outcomes for people and society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7DF80-A19D-41CB-BB9D-415487A5E9D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0413565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4BC5A2-C99D-41F4-BAEC-361FA5177A67}"/>
              </a:ext>
            </a:extLst>
          </p:cNvPr>
          <p:cNvGraphicFramePr/>
          <p:nvPr/>
        </p:nvGraphicFramePr>
        <p:xfrm>
          <a:off x="7456362" y="429477"/>
          <a:ext cx="1965264" cy="97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631141-5FE4-4B01-9440-08A76064FE28}"/>
              </a:ext>
            </a:extLst>
          </p:cNvPr>
          <p:cNvSpPr txBox="1"/>
          <p:nvPr/>
        </p:nvSpPr>
        <p:spPr>
          <a:xfrm>
            <a:off x="395940" y="502708"/>
            <a:ext cx="7929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Let’s remind ourselves why is it important?</a:t>
            </a:r>
            <a:endParaRPr lang="en-GB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9C1263-00CE-4B07-B32A-3CAC70A3EC3A}"/>
              </a:ext>
            </a:extLst>
          </p:cNvPr>
          <p:cNvSpPr/>
          <p:nvPr/>
        </p:nvSpPr>
        <p:spPr>
          <a:xfrm>
            <a:off x="4882775" y="1629000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Unborn 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generations</a:t>
            </a:r>
          </a:p>
          <a:p>
            <a:pPr algn="ctr">
              <a:lnSpc>
                <a:spcPct val="90000"/>
              </a:lnSpc>
            </a:pP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6.75 trillion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3D85D6-CE19-45EA-B916-C706F4D3E117}"/>
              </a:ext>
            </a:extLst>
          </p:cNvPr>
          <p:cNvSpPr/>
          <p:nvPr/>
        </p:nvSpPr>
        <p:spPr>
          <a:xfrm>
            <a:off x="1290918" y="3231000"/>
            <a:ext cx="396000" cy="39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BB89FC-FD92-48A9-9ED6-6B5FAD6F5688}"/>
              </a:ext>
            </a:extLst>
          </p:cNvPr>
          <p:cNvSpPr/>
          <p:nvPr/>
        </p:nvSpPr>
        <p:spPr>
          <a:xfrm>
            <a:off x="3496236" y="3357000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89CB6-00A1-4082-BAF9-14E621525551}"/>
              </a:ext>
            </a:extLst>
          </p:cNvPr>
          <p:cNvSpPr txBox="1"/>
          <p:nvPr/>
        </p:nvSpPr>
        <p:spPr>
          <a:xfrm>
            <a:off x="2985530" y="2496531"/>
            <a:ext cx="1165411" cy="5291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accent5"/>
                </a:solidFill>
              </a:rPr>
              <a:t>The living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7.7 billion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886B7-0847-41B3-9885-552B6F2A6B24}"/>
              </a:ext>
            </a:extLst>
          </p:cNvPr>
          <p:cNvSpPr txBox="1"/>
          <p:nvPr/>
        </p:nvSpPr>
        <p:spPr>
          <a:xfrm>
            <a:off x="906212" y="2496531"/>
            <a:ext cx="1165411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</a:rPr>
              <a:t>The dead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100 billion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215CC-5CD1-409A-81F8-ADDBED7E42D3}"/>
              </a:ext>
            </a:extLst>
          </p:cNvPr>
          <p:cNvSpPr txBox="1"/>
          <p:nvPr/>
        </p:nvSpPr>
        <p:spPr>
          <a:xfrm>
            <a:off x="9057628" y="2432423"/>
            <a:ext cx="2821621" cy="22667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Looking 50,000 years in to the past and 50,000 into the future - assuming that the 21</a:t>
            </a:r>
            <a:r>
              <a:rPr lang="en-GB" baseline="30000" dirty="0"/>
              <a:t>st</a:t>
            </a:r>
            <a:r>
              <a:rPr lang="en-GB" dirty="0"/>
              <a:t> Century’s birth rate remains constant - all human lives are far outweighed by those to 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98E0F-618F-4916-80C2-4859A080C570}"/>
              </a:ext>
            </a:extLst>
          </p:cNvPr>
          <p:cNvSpPr txBox="1"/>
          <p:nvPr/>
        </p:nvSpPr>
        <p:spPr>
          <a:xfrm>
            <a:off x="5892800" y="4416612"/>
            <a:ext cx="1563562" cy="5438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</a:rPr>
              <a:t>Based on UN estimate that average births per year in the 21</a:t>
            </a:r>
            <a:r>
              <a:rPr lang="en-GB" sz="800" baseline="30000" dirty="0">
                <a:solidFill>
                  <a:schemeClr val="bg1"/>
                </a:solidFill>
              </a:rPr>
              <a:t>st</a:t>
            </a:r>
            <a:r>
              <a:rPr lang="en-GB" sz="800" dirty="0">
                <a:solidFill>
                  <a:schemeClr val="bg1"/>
                </a:solidFill>
              </a:rPr>
              <a:t> Century will stabilise at 135 million</a:t>
            </a:r>
          </a:p>
        </p:txBody>
      </p:sp>
    </p:spTree>
    <p:extLst>
      <p:ext uri="{BB962C8B-B14F-4D97-AF65-F5344CB8AC3E}">
        <p14:creationId xmlns:p14="http://schemas.microsoft.com/office/powerpoint/2010/main" val="356014556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05" y="259871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9631" cy="68227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digital transformation of the built environment must be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269897" y="1542101"/>
            <a:ext cx="9813739" cy="316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Outcome-focused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Purpose-driven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Systems-based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Values-guided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Socio-technical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1748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05" y="259871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225145" cy="68227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planet is ultimate system of systems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269897" y="956249"/>
            <a:ext cx="98137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 make Our Vision a reality,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only if we all play our part with energy, coordination and purpose, making use of the advanced array of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enablers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we now have at our disposal.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36995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0E6F-09CE-4EAE-B6F5-4BBE34D06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Build better connections:</a:t>
            </a:r>
            <a:br>
              <a:rPr lang="en-GB" dirty="0"/>
            </a:br>
            <a:r>
              <a:rPr lang="en-GB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digitaltwinhub.co.uk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BEFAB-DEC1-4CF4-971B-59F067BFE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5984507"/>
            <a:ext cx="1200813" cy="25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D949F-7111-4589-BA36-FA47A2116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69" y="5886980"/>
            <a:ext cx="810701" cy="45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BA5BA-DEE4-432C-BEFF-F8EE1AD1D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69" y="5862599"/>
            <a:ext cx="883847" cy="4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AA54B-A718-4997-9CBD-BAEFC5C1D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017" y="5966322"/>
            <a:ext cx="1084998" cy="323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87B7B-4478-494A-ACE8-CEE38C432358}"/>
              </a:ext>
            </a:extLst>
          </p:cNvPr>
          <p:cNvSpPr txBox="1"/>
          <p:nvPr/>
        </p:nvSpPr>
        <p:spPr>
          <a:xfrm>
            <a:off x="323850" y="6632466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620194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236788"/>
            <a:ext cx="3621505" cy="1010829"/>
          </a:xfrm>
        </p:spPr>
        <p:txBody>
          <a:bodyPr>
            <a:normAutofit/>
          </a:bodyPr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1BA5CD-19EB-46FC-863C-8A725B2C21AE}"/>
              </a:ext>
            </a:extLst>
          </p:cNvPr>
          <p:cNvSpPr txBox="1">
            <a:spLocks/>
          </p:cNvSpPr>
          <p:nvPr/>
        </p:nvSpPr>
        <p:spPr>
          <a:xfrm>
            <a:off x="10972801" y="0"/>
            <a:ext cx="1219200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018B0-A8AD-4D97-B1FA-C7EFC1DD4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01" y="590672"/>
            <a:ext cx="3831519" cy="5515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ADE6F-E43F-4EA2-B5B1-17C60307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992" y="1966994"/>
            <a:ext cx="3720070" cy="4010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47DA4-E41F-4647-ABFD-24C8D5C73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992" y="824848"/>
            <a:ext cx="4082000" cy="12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02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52" y="244354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Vision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014973" y="1612546"/>
            <a:ext cx="8556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uilt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licit</a:t>
            </a:r>
            <a:r>
              <a:rPr lang="en-US" sz="24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urish</a:t>
            </a:r>
            <a:r>
              <a:rPr lang="en-US" sz="2400" spc="2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en-US" sz="2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B25366-0AE5-4684-8724-C9CAA0A87280}"/>
              </a:ext>
            </a:extLst>
          </p:cNvPr>
          <p:cNvSpPr txBox="1"/>
          <p:nvPr/>
        </p:nvSpPr>
        <p:spPr>
          <a:xfrm>
            <a:off x="1014973" y="4945823"/>
            <a:ext cx="7961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en-US" sz="1800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n-US" sz="1800" b="1" spc="-1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built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en-US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8CAAD-D5C8-4B8B-A962-6BA8697AA1B9}"/>
              </a:ext>
            </a:extLst>
          </p:cNvPr>
          <p:cNvSpPr txBox="1"/>
          <p:nvPr/>
        </p:nvSpPr>
        <p:spPr>
          <a:xfrm>
            <a:off x="1014973" y="4102443"/>
            <a:ext cx="76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built and natural environments are complex and interconnected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are essential for our wellbeing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70EB9-0CC0-46C0-9C64-207E6B639EE7}"/>
              </a:ext>
            </a:extLst>
          </p:cNvPr>
          <p:cNvSpPr txBox="1"/>
          <p:nvPr/>
        </p:nvSpPr>
        <p:spPr>
          <a:xfrm>
            <a:off x="1014973" y="2898962"/>
            <a:ext cx="79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is only when we shift our focus from creating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environment to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enabled by it that people and nature can thrive together for the generations to come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515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632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74682-3C08-4519-B77A-E06045D1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8" y="1675577"/>
            <a:ext cx="11544151" cy="42854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uilt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2400" spc="15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igno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atest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chall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spc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pc="-2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erdependen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15265" marR="4953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emic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hasise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7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400" spc="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ities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spc="-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ellbeing</a:t>
            </a:r>
            <a:r>
              <a:rPr lang="en-US" sz="2000" spc="-18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-18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crucial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1455" lvl="4">
              <a:lnSpc>
                <a:spcPct val="11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en-US" sz="20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2000" spc="-1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</a:t>
            </a:r>
            <a:r>
              <a:rPr lang="en-US" sz="20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Change</a:t>
            </a:r>
            <a:r>
              <a:rPr lang="en-US" sz="20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can</a:t>
            </a:r>
            <a:r>
              <a:rPr lang="en-US" sz="20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happen</a:t>
            </a:r>
            <a:r>
              <a:rPr lang="en-US" sz="2000" spc="-9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quickly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spc="-2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3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need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get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more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from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less</a:t>
            </a:r>
            <a:endParaRPr lang="en-GB" sz="20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8566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0711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Choices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last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Engineering drawing&#10;&#10;Description automatically generated">
            <a:extLst>
              <a:ext uri="{FF2B5EF4-FFF2-40B4-BE49-F238E27FC236}">
                <a16:creationId xmlns:a16="http://schemas.microsoft.com/office/drawing/2014/main" id="{161ED724-4596-49AA-8B47-C649B164A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242" y="1488922"/>
            <a:ext cx="7292654" cy="29070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DEDB5-EBF1-4734-8821-8578CFF8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281" y="4395990"/>
            <a:ext cx="8045544" cy="22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411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4BC5A2-C99D-41F4-BAEC-361FA5177A67}"/>
              </a:ext>
            </a:extLst>
          </p:cNvPr>
          <p:cNvGraphicFramePr/>
          <p:nvPr/>
        </p:nvGraphicFramePr>
        <p:xfrm>
          <a:off x="7456362" y="429477"/>
          <a:ext cx="1965264" cy="97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631141-5FE4-4B01-9440-08A76064FE28}"/>
              </a:ext>
            </a:extLst>
          </p:cNvPr>
          <p:cNvSpPr txBox="1"/>
          <p:nvPr/>
        </p:nvSpPr>
        <p:spPr>
          <a:xfrm>
            <a:off x="395941" y="502708"/>
            <a:ext cx="609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is it important?</a:t>
            </a:r>
            <a:endParaRPr lang="en-GB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9C1263-00CE-4B07-B32A-3CAC70A3EC3A}"/>
              </a:ext>
            </a:extLst>
          </p:cNvPr>
          <p:cNvSpPr/>
          <p:nvPr/>
        </p:nvSpPr>
        <p:spPr>
          <a:xfrm>
            <a:off x="4882775" y="1629000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Unborn 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generations</a:t>
            </a:r>
          </a:p>
          <a:p>
            <a:pPr algn="ctr">
              <a:lnSpc>
                <a:spcPct val="90000"/>
              </a:lnSpc>
            </a:pP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6.75 trillion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3D85D6-CE19-45EA-B916-C706F4D3E117}"/>
              </a:ext>
            </a:extLst>
          </p:cNvPr>
          <p:cNvSpPr/>
          <p:nvPr/>
        </p:nvSpPr>
        <p:spPr>
          <a:xfrm>
            <a:off x="1290918" y="3231000"/>
            <a:ext cx="396000" cy="39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BB89FC-FD92-48A9-9ED6-6B5FAD6F5688}"/>
              </a:ext>
            </a:extLst>
          </p:cNvPr>
          <p:cNvSpPr/>
          <p:nvPr/>
        </p:nvSpPr>
        <p:spPr>
          <a:xfrm>
            <a:off x="3496236" y="3357000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89CB6-00A1-4082-BAF9-14E621525551}"/>
              </a:ext>
            </a:extLst>
          </p:cNvPr>
          <p:cNvSpPr txBox="1"/>
          <p:nvPr/>
        </p:nvSpPr>
        <p:spPr>
          <a:xfrm>
            <a:off x="2985530" y="2496531"/>
            <a:ext cx="1165411" cy="5291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accent5"/>
                </a:solidFill>
              </a:rPr>
              <a:t>The living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7.7 billion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886B7-0847-41B3-9885-552B6F2A6B24}"/>
              </a:ext>
            </a:extLst>
          </p:cNvPr>
          <p:cNvSpPr txBox="1"/>
          <p:nvPr/>
        </p:nvSpPr>
        <p:spPr>
          <a:xfrm>
            <a:off x="906212" y="2496531"/>
            <a:ext cx="1165411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</a:rPr>
              <a:t>The dead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100 billion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215CC-5CD1-409A-81F8-ADDBED7E42D3}"/>
              </a:ext>
            </a:extLst>
          </p:cNvPr>
          <p:cNvSpPr txBox="1"/>
          <p:nvPr/>
        </p:nvSpPr>
        <p:spPr>
          <a:xfrm>
            <a:off x="9057628" y="2432423"/>
            <a:ext cx="2821621" cy="22667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Looking 50,000 years in to the past and 50,000 into the future - assuming that the 21</a:t>
            </a:r>
            <a:r>
              <a:rPr lang="en-GB" baseline="30000" dirty="0"/>
              <a:t>st</a:t>
            </a:r>
            <a:r>
              <a:rPr lang="en-GB" dirty="0"/>
              <a:t> Century’s birth rate remains constant - all human lives are far outweighed by those to 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98E0F-618F-4916-80C2-4859A080C570}"/>
              </a:ext>
            </a:extLst>
          </p:cNvPr>
          <p:cNvSpPr txBox="1"/>
          <p:nvPr/>
        </p:nvSpPr>
        <p:spPr>
          <a:xfrm>
            <a:off x="5892800" y="4416612"/>
            <a:ext cx="1563562" cy="5438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</a:rPr>
              <a:t>Based on UN estimate that average births per year in the 21</a:t>
            </a:r>
            <a:r>
              <a:rPr lang="en-GB" sz="800" baseline="30000" dirty="0">
                <a:solidFill>
                  <a:schemeClr val="bg1"/>
                </a:solidFill>
              </a:rPr>
              <a:t>st</a:t>
            </a:r>
            <a:r>
              <a:rPr lang="en-GB" sz="800" dirty="0">
                <a:solidFill>
                  <a:schemeClr val="bg1"/>
                </a:solidFill>
              </a:rPr>
              <a:t> Century will stabilise at 135 million</a:t>
            </a:r>
          </a:p>
        </p:txBody>
      </p:sp>
    </p:spTree>
    <p:extLst>
      <p:ext uri="{BB962C8B-B14F-4D97-AF65-F5344CB8AC3E}">
        <p14:creationId xmlns:p14="http://schemas.microsoft.com/office/powerpoint/2010/main" val="18577659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built environment as a system 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18BBC-1CAF-4EEA-B225-CD92CCF34B7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707400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DTp Slide Deck Template -Use This One (1)" id="{40C762CD-F3CB-4877-BE0C-E2924E03439C}" vid="{079C9248-306C-450C-9289-01CF25F52AB2}"/>
    </a:ext>
  </a:extLst>
</a:theme>
</file>

<file path=ppt/theme/theme2.xml><?xml version="1.0" encoding="utf-8"?>
<a:theme xmlns:a="http://schemas.openxmlformats.org/drawingml/2006/main" name="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EAB32E5D-D934-42BE-829A-BA328264AF23}" vid="{625BE8E7-26F8-4531-B948-A667E29927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6C4C8B62A24E8FF6C1BEB6F9A092" ma:contentTypeVersion="" ma:contentTypeDescription="Create a new document." ma:contentTypeScope="" ma:versionID="dc1890082621a5153809030bc6b92479">
  <xsd:schema xmlns:xsd="http://www.w3.org/2001/XMLSchema" xmlns:xs="http://www.w3.org/2001/XMLSchema" xmlns:p="http://schemas.microsoft.com/office/2006/metadata/properties" xmlns:ns2="144bf080-214f-403b-a9fc-8e96467922da" xmlns:ns3="4802f5d8-eb31-4047-8075-bf0e2351b4f3" targetNamespace="http://schemas.microsoft.com/office/2006/metadata/properties" ma:root="true" ma:fieldsID="46d612c2249a9b9a3d588b45dfa4237c" ns2:_="" ns3:_="">
    <xsd:import namespace="144bf080-214f-403b-a9fc-8e96467922da"/>
    <xsd:import namespace="4802f5d8-eb31-4047-8075-bf0e2351b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bf080-214f-403b-a9fc-8e9646792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27f011-1a9c-4bbb-bffd-f61e666ec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2f5d8-eb31-4047-8075-bf0e2351b4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AC9188-47C3-4291-B5BD-CBF5A6E6AC45}" ma:internalName="TaxCatchAll" ma:showField="CatchAllData" ma:web="{35e35c9c-636f-4744-a336-fb593c87f8f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02f5d8-eb31-4047-8075-bf0e2351b4f3">
      <UserInfo>
        <DisplayName/>
        <AccountId xsi:nil="true"/>
        <AccountType/>
      </UserInfo>
    </SharedWithUsers>
    <MediaLengthInSeconds xmlns="144bf080-214f-403b-a9fc-8e96467922da" xsi:nil="true"/>
    <lcf76f155ced4ddcb4097134ff3c332f xmlns="144bf080-214f-403b-a9fc-8e96467922da">
      <Terms xmlns="http://schemas.microsoft.com/office/infopath/2007/PartnerControls"/>
    </lcf76f155ced4ddcb4097134ff3c332f>
    <TaxCatchAll xmlns="4802f5d8-eb31-4047-8075-bf0e2351b4f3" xsi:nil="true"/>
  </documentManagement>
</p:properties>
</file>

<file path=customXml/itemProps1.xml><?xml version="1.0" encoding="utf-8"?>
<ds:datastoreItem xmlns:ds="http://schemas.openxmlformats.org/officeDocument/2006/customXml" ds:itemID="{FEF98581-A354-4C2A-99BC-AEB349DF2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04613-8BD1-4987-86A9-7899FFC0E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bf080-214f-403b-a9fc-8e96467922da"/>
    <ds:schemaRef ds:uri="4802f5d8-eb31-4047-8075-bf0e2351b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13C52-69E8-4313-A9F7-257CFA163B93}">
  <ds:schemaRefs>
    <ds:schemaRef ds:uri="http://schemas.microsoft.com/sharepoint/v3"/>
    <ds:schemaRef ds:uri="85d833d6-855d-451d-b2a5-e275974523d7"/>
    <ds:schemaRef ds:uri="4802f5d8-eb31-4047-8075-bf0e2351b4f3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144bf080-214f-403b-a9fc-8e96467922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1859</Words>
  <Application>Microsoft Office PowerPoint</Application>
  <PresentationFormat>Widescreen</PresentationFormat>
  <Paragraphs>217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Next LT Pro Light</vt:lpstr>
      <vt:lpstr>Calibri</vt:lpstr>
      <vt:lpstr>Century Gothic</vt:lpstr>
      <vt:lpstr>Trebuchet MS</vt:lpstr>
      <vt:lpstr>Trebuchet MS Regular</vt:lpstr>
      <vt:lpstr>NDTP PPT Theme</vt:lpstr>
      <vt:lpstr>NDTP PPT Theme</vt:lpstr>
      <vt:lpstr>Data infrastructure  to create the future we want Or How can we be better ancestors? </vt:lpstr>
      <vt:lpstr>Running order</vt:lpstr>
      <vt:lpstr> Who we are</vt:lpstr>
      <vt:lpstr> Acknowledgements</vt:lpstr>
      <vt:lpstr> The Vision</vt:lpstr>
      <vt:lpstr>Why now</vt:lpstr>
      <vt:lpstr>Why now - Choices in the built environment can last for generations</vt:lpstr>
      <vt:lpstr>PowerPoint Presentation</vt:lpstr>
      <vt:lpstr>The built environment as a system of systems</vt:lpstr>
      <vt:lpstr>System processes and asset lifecycles</vt:lpstr>
      <vt:lpstr>Interventions on the system of systems</vt:lpstr>
      <vt:lpstr>Services - the connection between the outcomes we desire and the systems we use to achieve them </vt:lpstr>
      <vt:lpstr>Cyber-physical  system</vt:lpstr>
      <vt:lpstr>PowerPoint Presentation</vt:lpstr>
      <vt:lpstr>This is digital built Britain</vt:lpstr>
      <vt:lpstr>Digital twins</vt:lpstr>
      <vt:lpstr>Digital twins</vt:lpstr>
      <vt:lpstr>Digital twins</vt:lpstr>
      <vt:lpstr>Connected digital twins</vt:lpstr>
      <vt:lpstr>Ecosystem of connected digital twins</vt:lpstr>
      <vt:lpstr>Ecosystem of connected digital twins</vt:lpstr>
      <vt:lpstr>The pathway towards an Information Management Framework</vt:lpstr>
      <vt:lpstr>Driven by values</vt:lpstr>
      <vt:lpstr>A market-based approach</vt:lpstr>
      <vt:lpstr>The NDTp key projects for FY21/22</vt:lpstr>
      <vt:lpstr>Digital Twin Hub</vt:lpstr>
      <vt:lpstr>DT Hub community</vt:lpstr>
      <vt:lpstr>CReDo purpose</vt:lpstr>
      <vt:lpstr>CReDo public demonstration</vt:lpstr>
      <vt:lpstr>Digital transformation and a national digital twin programme has to be a socio-technical change programme</vt:lpstr>
      <vt:lpstr>Benefits of a National Digital Twin</vt:lpstr>
      <vt:lpstr>PowerPoint Presentation</vt:lpstr>
      <vt:lpstr> The digital transformation of the built environment must be</vt:lpstr>
      <vt:lpstr> The planet is ultimate system of systems</vt:lpstr>
      <vt:lpstr>Thank you  Build better connections: digitaltwinhub.co.uk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information infrastructure that will unleash the information economy</dc:title>
  <dc:creator>Tammy Au</dc:creator>
  <cp:lastModifiedBy>Tom Twitchett</cp:lastModifiedBy>
  <cp:revision>22</cp:revision>
  <dcterms:created xsi:type="dcterms:W3CDTF">2021-05-21T13:44:33Z</dcterms:created>
  <dcterms:modified xsi:type="dcterms:W3CDTF">2022-08-11T07:53:53Z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0x0101000B2B6C4C8B62A24E8FF6C1BEB6F9A092</vt:lpwstr>
  </property>
  <property fmtid="{D5CDD505-2E9C-101B-9397-08002B2CF9AE}" pid="3" name="SavedOnce">
    <vt:lpwstr>true</vt:lpwstr>
  </property>
  <property fmtid="{D5CDD505-2E9C-101B-9397-08002B2CF9AE}" pid="4" name="Order">
    <vt:lpwstr>1691700.00000000</vt:lpwstr>
  </property>
  <property fmtid="{D5CDD505-2E9C-101B-9397-08002B2CF9AE}" pid="5" name="xd_Signature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