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  <p:sldMasterId id="2147483683" r:id="rId6"/>
  </p:sldMasterIdLst>
  <p:notesMasterIdLst>
    <p:notesMasterId r:id="rId33"/>
  </p:notesMasterIdLst>
  <p:sldIdLst>
    <p:sldId id="256" r:id="rId7"/>
    <p:sldId id="267" r:id="rId8"/>
    <p:sldId id="265" r:id="rId9"/>
    <p:sldId id="1510" r:id="rId10"/>
    <p:sldId id="259" r:id="rId11"/>
    <p:sldId id="270" r:id="rId12"/>
    <p:sldId id="1586" r:id="rId13"/>
    <p:sldId id="278" r:id="rId14"/>
    <p:sldId id="281" r:id="rId15"/>
    <p:sldId id="280" r:id="rId16"/>
    <p:sldId id="262" r:id="rId17"/>
    <p:sldId id="1507" r:id="rId18"/>
    <p:sldId id="1588" r:id="rId19"/>
    <p:sldId id="1589" r:id="rId20"/>
    <p:sldId id="1270" r:id="rId21"/>
    <p:sldId id="1504" r:id="rId22"/>
    <p:sldId id="1247" r:id="rId23"/>
    <p:sldId id="1248" r:id="rId24"/>
    <p:sldId id="1505" r:id="rId25"/>
    <p:sldId id="1398" r:id="rId26"/>
    <p:sldId id="1590" r:id="rId27"/>
    <p:sldId id="1496" r:id="rId28"/>
    <p:sldId id="273" r:id="rId29"/>
    <p:sldId id="1582" r:id="rId30"/>
    <p:sldId id="1587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9300B-862E-42AC-9199-01A6D2A23C64}" v="1" dt="2022-08-11T07:51:23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 autoAdjust="0"/>
    <p:restoredTop sz="94679" autoAdjust="0"/>
  </p:normalViewPr>
  <p:slideViewPr>
    <p:cSldViewPr snapToGrid="0" showGuides="1">
      <p:cViewPr varScale="1">
        <p:scale>
          <a:sx n="156" d="100"/>
          <a:sy n="156" d="100"/>
        </p:scale>
        <p:origin x="354" y="114"/>
      </p:cViewPr>
      <p:guideLst>
        <p:guide orient="horz" pos="6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3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75755-F2DD-4776-BBAD-9E2822D42BA9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9A907-9FED-4805-833C-47A627BBCB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95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A907-9FED-4805-833C-47A627BBCB5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6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9A907-9FED-4805-833C-47A627BBCB5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05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6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9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4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9208" indent="-289208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FA771-7F47-4ED5-95FC-D96BF1B820F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72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0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4DF78-4AB2-452F-8487-2DD0C410B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063"/>
            <a:ext cx="3681991" cy="43769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B4944-6D57-4483-912C-09C0AE26FE5B}"/>
              </a:ext>
            </a:extLst>
          </p:cNvPr>
          <p:cNvCxnSpPr>
            <a:cxnSpLocks/>
          </p:cNvCxnSpPr>
          <p:nvPr userDrawn="1"/>
        </p:nvCxnSpPr>
        <p:spPr>
          <a:xfrm>
            <a:off x="6309000" y="3229200"/>
            <a:ext cx="5883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2E095E-39AC-47E3-8C3D-F2D32C087800}"/>
              </a:ext>
            </a:extLst>
          </p:cNvPr>
          <p:cNvSpPr/>
          <p:nvPr userDrawn="1"/>
        </p:nvSpPr>
        <p:spPr>
          <a:xfrm>
            <a:off x="63090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245132-FB98-4D1B-9072-5114FDB59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196" y="914400"/>
            <a:ext cx="6153925" cy="14569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5ED281-75EF-4E6E-A410-A57C9ED61C82}"/>
              </a:ext>
            </a:extLst>
          </p:cNvPr>
          <p:cNvCxnSpPr>
            <a:cxnSpLocks/>
          </p:cNvCxnSpPr>
          <p:nvPr userDrawn="1"/>
        </p:nvCxnSpPr>
        <p:spPr>
          <a:xfrm>
            <a:off x="38088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44E3A-88D7-4A0F-842E-AD320896EA3F}"/>
              </a:ext>
            </a:extLst>
          </p:cNvPr>
          <p:cNvCxnSpPr>
            <a:cxnSpLocks/>
          </p:cNvCxnSpPr>
          <p:nvPr userDrawn="1"/>
        </p:nvCxnSpPr>
        <p:spPr>
          <a:xfrm>
            <a:off x="380880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CE8CD0E-9EE9-457A-A9F4-109E0EE465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3" y="4215602"/>
            <a:ext cx="2480867" cy="2627159"/>
          </a:xfrm>
          <a:prstGeom prst="rect">
            <a:avLst/>
          </a:prstGeom>
        </p:spPr>
      </p:pic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B0C86D72-A22B-4340-8D6B-876B0D931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04" y="2916640"/>
            <a:ext cx="1509364" cy="6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85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st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969433C-CDBB-464A-A505-416BBF6C5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993" y="4310083"/>
            <a:ext cx="2426007" cy="2547917"/>
          </a:xfrm>
          <a:prstGeom prst="rect">
            <a:avLst/>
          </a:prstGeom>
        </p:spPr>
      </p:pic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88D4422-1CD1-4F9C-A0E2-F2E457905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34" y="3067613"/>
            <a:ext cx="1372432" cy="4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663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infrastructur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91140C4-ED8F-4471-88AE-04D86A5F52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F41601D-5785-49BC-9587-FC179382D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34" y="3095762"/>
            <a:ext cx="2586879" cy="8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483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dential Commercial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BB28341-D58C-4914-88A4-1A8DDA6A64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229" y="4310083"/>
            <a:ext cx="2474771" cy="2547917"/>
          </a:xfrm>
          <a:prstGeom prst="rect">
            <a:avLst/>
          </a:prstGeom>
        </p:spPr>
      </p:pic>
      <p:pic>
        <p:nvPicPr>
          <p:cNvPr id="15" name="Picture 14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04E7FDED-C596-4EC0-8C87-3F7A01FC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57" y="3045446"/>
            <a:ext cx="2622339" cy="1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24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Environmen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95C200C-BE31-4754-80CD-F5AFC887EC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99" y="4212331"/>
            <a:ext cx="2520701" cy="2645669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48F85FB-1360-4B9B-9F5F-11CD786D8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52" y="3119629"/>
            <a:ext cx="2438906" cy="14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852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ational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0229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cosystem of 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6341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745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gital twins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7072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formation value ch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5000" r="6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9221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yber-physical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3358181" cy="56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2461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stainable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4901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erv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FC2DF8E9-6DAA-4B55-83D1-90FD9ECC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415" y="2737657"/>
            <a:ext cx="2637570" cy="11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17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process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6038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s-based view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D5AE392-CAE8-452F-AA7A-279480C56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90" y="5763491"/>
            <a:ext cx="10058420" cy="70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403AD-31D6-480B-B366-6F0816B13C3C}"/>
              </a:ext>
            </a:extLst>
          </p:cNvPr>
          <p:cNvSpPr txBox="1"/>
          <p:nvPr userDrawn="1"/>
        </p:nvSpPr>
        <p:spPr>
          <a:xfrm>
            <a:off x="1061247" y="5216859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99.5%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5E37-3623-48BA-8FC2-2D3798E385E8}"/>
              </a:ext>
            </a:extLst>
          </p:cNvPr>
          <p:cNvSpPr txBox="1"/>
          <p:nvPr userDrawn="1"/>
        </p:nvSpPr>
        <p:spPr>
          <a:xfrm>
            <a:off x="9626127" y="5214091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0.5%</a:t>
            </a:r>
          </a:p>
        </p:txBody>
      </p:sp>
    </p:spTree>
    <p:extLst>
      <p:ext uri="{BB962C8B-B14F-4D97-AF65-F5344CB8AC3E}">
        <p14:creationId xmlns:p14="http://schemas.microsoft.com/office/powerpoint/2010/main" val="327691542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ystem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EC94E-B220-42B3-AF87-663CD452548A}"/>
              </a:ext>
            </a:extLst>
          </p:cNvPr>
          <p:cNvSpPr txBox="1"/>
          <p:nvPr userDrawn="1"/>
        </p:nvSpPr>
        <p:spPr>
          <a:xfrm>
            <a:off x="4317614" y="1945177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Economic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488B4-00AD-43C7-8A75-B3379B05282D}"/>
              </a:ext>
            </a:extLst>
          </p:cNvPr>
          <p:cNvSpPr txBox="1"/>
          <p:nvPr userDrawn="1"/>
        </p:nvSpPr>
        <p:spPr>
          <a:xfrm>
            <a:off x="4317614" y="3455836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Social Infrastructure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26773-C553-4EB3-B82A-0628D19F260C}"/>
              </a:ext>
            </a:extLst>
          </p:cNvPr>
          <p:cNvSpPr txBox="1"/>
          <p:nvPr userDrawn="1"/>
        </p:nvSpPr>
        <p:spPr>
          <a:xfrm>
            <a:off x="4317614" y="4966495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Natural Infrastructure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4359D-CFCC-4C0A-84C8-F32FAFC25D66}"/>
              </a:ext>
            </a:extLst>
          </p:cNvPr>
          <p:cNvSpPr txBox="1"/>
          <p:nvPr userDrawn="1"/>
        </p:nvSpPr>
        <p:spPr>
          <a:xfrm>
            <a:off x="8019881" y="5012253"/>
            <a:ext cx="1991746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/>
              <a:t>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337920879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ilt enviro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8506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15FE5-8858-4C05-AD0F-9E8273A93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09" y="2481063"/>
            <a:ext cx="3681991" cy="43769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9BF70A-B786-4F84-91D6-B204D9DFD75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32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538F70-0C38-43A6-BFA2-22E368316D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1D686F-B3A2-4711-86DD-DDF3DC34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6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FE704B-8BA3-4E4B-9799-164C95D7B38A}"/>
              </a:ext>
            </a:extLst>
          </p:cNvPr>
          <p:cNvCxnSpPr>
            <a:cxnSpLocks/>
          </p:cNvCxnSpPr>
          <p:nvPr userDrawn="1"/>
        </p:nvCxnSpPr>
        <p:spPr>
          <a:xfrm>
            <a:off x="1704600" y="3229200"/>
            <a:ext cx="6678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814B8-17FD-4A7C-936C-501F571528FA}"/>
              </a:ext>
            </a:extLst>
          </p:cNvPr>
          <p:cNvSpPr/>
          <p:nvPr userDrawn="1"/>
        </p:nvSpPr>
        <p:spPr>
          <a:xfrm>
            <a:off x="17046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7FF6E6-14DC-49F0-BF7C-B924B509D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914400"/>
            <a:ext cx="6153925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24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800" y="0"/>
            <a:ext cx="6091200" cy="61976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6828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yber-physical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3358181" cy="56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246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AA18-FFE6-459C-AF39-D19D17EA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52D3-0C20-4D4A-883F-3CB0C914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4839-BDA5-410A-9D94-A36EEA79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6CB-F867-46A3-B48E-7D4980E358AE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44402-0ABE-46D7-A8DB-B8E016D6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3037D-978C-4AD7-B128-533992CD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FC2F-900C-489D-83B3-2F2BA54DE4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3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0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4DF78-4AB2-452F-8487-2DD0C410B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063"/>
            <a:ext cx="3681991" cy="43769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0B4944-6D57-4483-912C-09C0AE26FE5B}"/>
              </a:ext>
            </a:extLst>
          </p:cNvPr>
          <p:cNvCxnSpPr>
            <a:cxnSpLocks/>
          </p:cNvCxnSpPr>
          <p:nvPr userDrawn="1"/>
        </p:nvCxnSpPr>
        <p:spPr>
          <a:xfrm>
            <a:off x="6309000" y="3229200"/>
            <a:ext cx="5883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2E095E-39AC-47E3-8C3D-F2D32C087800}"/>
              </a:ext>
            </a:extLst>
          </p:cNvPr>
          <p:cNvSpPr/>
          <p:nvPr userDrawn="1"/>
        </p:nvSpPr>
        <p:spPr>
          <a:xfrm>
            <a:off x="63090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245132-FB98-4D1B-9072-5114FDB590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196" y="914400"/>
            <a:ext cx="6153925" cy="14569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5ED281-75EF-4E6E-A410-A57C9ED61C82}"/>
              </a:ext>
            </a:extLst>
          </p:cNvPr>
          <p:cNvCxnSpPr>
            <a:cxnSpLocks/>
          </p:cNvCxnSpPr>
          <p:nvPr userDrawn="1"/>
        </p:nvCxnSpPr>
        <p:spPr>
          <a:xfrm>
            <a:off x="38088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44E3A-88D7-4A0F-842E-AD320896EA3F}"/>
              </a:ext>
            </a:extLst>
          </p:cNvPr>
          <p:cNvCxnSpPr>
            <a:cxnSpLocks/>
          </p:cNvCxnSpPr>
          <p:nvPr userDrawn="1"/>
        </p:nvCxnSpPr>
        <p:spPr>
          <a:xfrm>
            <a:off x="380880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0585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029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800" y="0"/>
            <a:ext cx="6091200" cy="619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43038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Gre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19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5208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60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F94838-520D-45E4-8FBD-E8C5E29F0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1664494"/>
            <a:ext cx="10830719" cy="5667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4167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0612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por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F61A1AD-B354-4544-AEA1-A778010E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42" y="3136670"/>
            <a:ext cx="1933856" cy="487556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7E7988F-AE9C-436C-988B-7F73D245A6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56" y="4204829"/>
            <a:ext cx="2511344" cy="26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987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5ED39E8-7317-4A14-BE16-EA8B27F16C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72704E9-D6D1-4F89-87BC-C8BB71E33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612" y="3115570"/>
            <a:ext cx="1529875" cy="4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19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Gre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5058000" cy="8786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664493"/>
            <a:ext cx="5058000" cy="428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461743-EDB4-4A35-B2BE-10E8FD7D0E81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5772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392FE8-3904-46F8-9C09-2F21339AD3B5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C3BB26-7A13-49AE-9420-99B7C12FED28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4985C72-BE82-4789-8DF3-339D70A1A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D38C2-A34A-4367-8BF2-0421E756EA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1974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C2F9AE-B727-4603-87B4-EC4B3539E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1976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26207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lecoms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BB919A17-B772-4B87-8E73-042B309BAA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60" y="4200364"/>
            <a:ext cx="2517440" cy="2657636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0E3568A-5C0F-47A9-A897-A24D7C7D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57" y="3064625"/>
            <a:ext cx="2035832" cy="5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11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CE8CD0E-9EE9-457A-A9F4-109E0EE465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133" y="4215602"/>
            <a:ext cx="2480867" cy="2627159"/>
          </a:xfrm>
          <a:prstGeom prst="rect">
            <a:avLst/>
          </a:prstGeom>
        </p:spPr>
      </p:pic>
      <p:pic>
        <p:nvPicPr>
          <p:cNvPr id="13" name="Picture 1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B0C86D72-A22B-4340-8D6B-876B0D931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204" y="2916640"/>
            <a:ext cx="1509364" cy="6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388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st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969433C-CDBB-464A-A505-416BBF6C5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993" y="4310083"/>
            <a:ext cx="2426007" cy="2547917"/>
          </a:xfrm>
          <a:prstGeom prst="rect">
            <a:avLst/>
          </a:prstGeom>
        </p:spPr>
      </p:pic>
      <p:pic>
        <p:nvPicPr>
          <p:cNvPr id="15" name="Picture 1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88D4422-1CD1-4F9C-A0E2-F2E457905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634" y="3067613"/>
            <a:ext cx="1372432" cy="4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244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infrastructure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91140C4-ED8F-4471-88AE-04D86A5F52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F41601D-5785-49BC-9587-FC179382D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634" y="3095762"/>
            <a:ext cx="2586879" cy="8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065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idential Commercial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BB28341-D58C-4914-88A4-1A8DDA6A64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229" y="4310083"/>
            <a:ext cx="2474771" cy="2547917"/>
          </a:xfrm>
          <a:prstGeom prst="rect">
            <a:avLst/>
          </a:prstGeom>
        </p:spPr>
      </p:pic>
      <p:pic>
        <p:nvPicPr>
          <p:cNvPr id="15" name="Picture 14" descr="A picture containing text, LEGO, toy&#10;&#10;Description automatically generated">
            <a:extLst>
              <a:ext uri="{FF2B5EF4-FFF2-40B4-BE49-F238E27FC236}">
                <a16:creationId xmlns:a16="http://schemas.microsoft.com/office/drawing/2014/main" id="{04E7FDED-C596-4EC0-8C87-3F7A01FC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57" y="3045446"/>
            <a:ext cx="2622339" cy="12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125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Environmen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95C200C-BE31-4754-80CD-F5AFC887EC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99" y="4212331"/>
            <a:ext cx="2520701" cy="2645669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48F85FB-1360-4B9B-9F5F-11CD786D8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52" y="3119629"/>
            <a:ext cx="2438906" cy="14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3810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ational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2778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cosystem of 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8695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nected digital twi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13340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gital twins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033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600" y="2401201"/>
            <a:ext cx="5058000" cy="3548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F94838-520D-45E4-8FBD-E8C5E29F0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0" y="1664494"/>
            <a:ext cx="10830719" cy="566738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formation value cha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000" t="5000" r="6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03382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yber-physical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3358181" cy="56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5091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stainable sy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2720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erv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FC2DF8E9-6DAA-4B55-83D1-90FD9ECC3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415" y="2737657"/>
            <a:ext cx="2637570" cy="11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18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process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8075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s-based view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D5AE392-CAE8-452F-AA7A-279480C56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90" y="5763491"/>
            <a:ext cx="10058420" cy="70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403AD-31D6-480B-B366-6F0816B13C3C}"/>
              </a:ext>
            </a:extLst>
          </p:cNvPr>
          <p:cNvSpPr txBox="1"/>
          <p:nvPr userDrawn="1"/>
        </p:nvSpPr>
        <p:spPr>
          <a:xfrm>
            <a:off x="1061247" y="5216859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99.5%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5E37-3623-48BA-8FC2-2D3798E385E8}"/>
              </a:ext>
            </a:extLst>
          </p:cNvPr>
          <p:cNvSpPr txBox="1"/>
          <p:nvPr userDrawn="1"/>
        </p:nvSpPr>
        <p:spPr>
          <a:xfrm>
            <a:off x="9626127" y="5214091"/>
            <a:ext cx="1881457" cy="60205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4400" b="1" dirty="0"/>
              <a:t>0.5%</a:t>
            </a:r>
          </a:p>
        </p:txBody>
      </p:sp>
    </p:spTree>
    <p:extLst>
      <p:ext uri="{BB962C8B-B14F-4D97-AF65-F5344CB8AC3E}">
        <p14:creationId xmlns:p14="http://schemas.microsoft.com/office/powerpoint/2010/main" val="367977887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ystem of system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EC94E-B220-42B3-AF87-663CD452548A}"/>
              </a:ext>
            </a:extLst>
          </p:cNvPr>
          <p:cNvSpPr txBox="1"/>
          <p:nvPr userDrawn="1"/>
        </p:nvSpPr>
        <p:spPr>
          <a:xfrm>
            <a:off x="4317614" y="1945177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Economic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488B4-00AD-43C7-8A75-B3379B05282D}"/>
              </a:ext>
            </a:extLst>
          </p:cNvPr>
          <p:cNvSpPr txBox="1"/>
          <p:nvPr userDrawn="1"/>
        </p:nvSpPr>
        <p:spPr>
          <a:xfrm>
            <a:off x="4317614" y="3455836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Social Infrastructure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26773-C553-4EB3-B82A-0628D19F260C}"/>
              </a:ext>
            </a:extLst>
          </p:cNvPr>
          <p:cNvSpPr txBox="1"/>
          <p:nvPr userDrawn="1"/>
        </p:nvSpPr>
        <p:spPr>
          <a:xfrm>
            <a:off x="4317614" y="4966495"/>
            <a:ext cx="1529542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600" b="1" dirty="0"/>
              <a:t>Natural Infrastructure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4359D-CFCC-4C0A-84C8-F32FAFC25D66}"/>
              </a:ext>
            </a:extLst>
          </p:cNvPr>
          <p:cNvSpPr txBox="1"/>
          <p:nvPr userDrawn="1"/>
        </p:nvSpPr>
        <p:spPr>
          <a:xfrm>
            <a:off x="8019881" y="5012253"/>
            <a:ext cx="1991746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600" b="1" dirty="0"/>
              <a:t>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20843463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uilt enviro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2983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76218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F90D-7467-4B4D-930E-1431D85FB3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22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9572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215FE5-8858-4C05-AD0F-9E8273A93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009" y="2481063"/>
            <a:ext cx="3681991" cy="43769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9BF70A-B786-4F84-91D6-B204D9DFD75B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3200" y="0"/>
            <a:ext cx="0" cy="685800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538F70-0C38-43A6-BFA2-22E368316D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36000"/>
            <a:ext cx="83832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1D686F-B3A2-4711-86DD-DDF3DC345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600" y="3405600"/>
            <a:ext cx="5559150" cy="1565825"/>
          </a:xfrm>
        </p:spPr>
        <p:txBody>
          <a:bodyPr anchor="t"/>
          <a:lstStyle>
            <a:lvl1pPr algn="l">
              <a:defRPr sz="2350" b="0" i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FE704B-8BA3-4E4B-9799-164C95D7B38A}"/>
              </a:ext>
            </a:extLst>
          </p:cNvPr>
          <p:cNvCxnSpPr>
            <a:cxnSpLocks/>
          </p:cNvCxnSpPr>
          <p:nvPr userDrawn="1"/>
        </p:nvCxnSpPr>
        <p:spPr>
          <a:xfrm>
            <a:off x="1704600" y="3229200"/>
            <a:ext cx="6678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814B8-17FD-4A7C-936C-501F571528FA}"/>
              </a:ext>
            </a:extLst>
          </p:cNvPr>
          <p:cNvSpPr/>
          <p:nvPr userDrawn="1"/>
        </p:nvSpPr>
        <p:spPr>
          <a:xfrm>
            <a:off x="1704600" y="32292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7FF6E6-14DC-49F0-BF7C-B924B509D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914400"/>
            <a:ext cx="6153925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8916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731838" y="1412875"/>
            <a:ext cx="10728326" cy="4284663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pitchFamily="2" charset="2"/>
              <a:buChar char="§"/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 marL="1523962" indent="-304792">
              <a:buFont typeface="Wingdings" pitchFamily="2" charset="2"/>
              <a:buChar char="§"/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225426"/>
            <a:ext cx="10728325" cy="935038"/>
          </a:xfrm>
          <a:prstGeom prst="rect">
            <a:avLst/>
          </a:prstGeom>
        </p:spPr>
        <p:txBody>
          <a:bodyPr wrap="square" lIns="0" rIns="0" spcCol="288000" anchor="b">
            <a:normAutofit/>
          </a:bodyPr>
          <a:lstStyle>
            <a:lvl1pPr marL="0" indent="0">
              <a:spcBef>
                <a:spcPts val="0"/>
              </a:spcBef>
              <a:buNone/>
              <a:defRPr sz="4800" b="1" i="0" spc="0" baseline="0">
                <a:solidFill>
                  <a:srgbClr val="0071BB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07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port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6" name="Picture 5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EF61A1AD-B354-4544-AEA1-A778010E6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642" y="3136670"/>
            <a:ext cx="1933856" cy="487556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7E7988F-AE9C-436C-988B-7F73D245A6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56" y="4204829"/>
            <a:ext cx="2511344" cy="26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05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5ED39E8-7317-4A14-BE16-EA8B27F16C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465" y="4212555"/>
            <a:ext cx="2523535" cy="264544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72704E9-D6D1-4F89-87BC-C8BB71E33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612" y="3115570"/>
            <a:ext cx="1529875" cy="4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288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lecoms divi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4C3CC-76D7-489E-8FD5-33731400E8C5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D92F41A-B6E1-4112-B431-6A4F25C29BEC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83576-C272-4050-A5EE-5466BD4764B7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96606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05C7A-71F9-48ED-914A-1A4ECFB1DF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BB919A17-B772-4B87-8E73-042B309BAA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560" y="4200364"/>
            <a:ext cx="2517440" cy="2657636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0E3568A-5C0F-47A9-A897-A24D7C7D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57" y="3064625"/>
            <a:ext cx="2035832" cy="5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84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399"/>
            <a:ext cx="11544150" cy="993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1664493"/>
            <a:ext cx="11544151" cy="4285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147" y="6440915"/>
            <a:ext cx="27432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33EF90D-7467-4B4D-930E-1431D85FB35D}" type="datetimeFigureOut">
              <a:rPr lang="en-GB" smtClean="0"/>
              <a:pPr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5713" y="6440915"/>
            <a:ext cx="41148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513" y="6440915"/>
            <a:ext cx="257637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126A5-A32B-4D72-A638-BD7210A34C9D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15A6EE-4B7E-4EAA-9309-E50442767412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54893-603A-47FE-B5CA-A5DF06E63164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39237-6C88-421A-A8A2-587E3704734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54" r:id="rId27"/>
    <p:sldLayoutId id="2147483655" r:id="rId28"/>
    <p:sldLayoutId id="2147483658" r:id="rId2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7476" userDrawn="1">
          <p15:clr>
            <a:srgbClr val="F26B43"/>
          </p15:clr>
        </p15:guide>
        <p15:guide id="5" orient="horz" pos="425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399"/>
            <a:ext cx="11544150" cy="993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1664493"/>
            <a:ext cx="11544151" cy="4285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147" y="6440915"/>
            <a:ext cx="27432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33EF90D-7467-4B4D-930E-1431D85FB35D}" type="datetimeFigureOut">
              <a:rPr lang="en-GB" smtClean="0"/>
              <a:pPr/>
              <a:t>11/08/2022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5713" y="6440915"/>
            <a:ext cx="41148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513" y="6440915"/>
            <a:ext cx="257637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126A5-A32B-4D72-A638-BD7210A34C9D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15A6EE-4B7E-4EAA-9309-E50442767412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54893-603A-47FE-B5CA-A5DF06E63164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39237-6C88-421A-A8A2-587E370473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7476" userDrawn="1">
          <p15:clr>
            <a:srgbClr val="F26B43"/>
          </p15:clr>
        </p15:guide>
        <p15:guide id="5" orient="horz" pos="425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orient="horz" pos="10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399"/>
            <a:ext cx="11544150" cy="993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1664493"/>
            <a:ext cx="11544151" cy="4285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147" y="6440915"/>
            <a:ext cx="27432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C33EF90D-7467-4B4D-930E-1431D85FB35D}" type="datetimeFigureOut">
              <a:rPr lang="en-GB" smtClean="0"/>
              <a:pPr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95713" y="6440915"/>
            <a:ext cx="4114800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513" y="6440915"/>
            <a:ext cx="257637" cy="1867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126A5-A32B-4D72-A638-BD7210A34C9D}"/>
              </a:ext>
            </a:extLst>
          </p:cNvPr>
          <p:cNvCxnSpPr>
            <a:cxnSpLocks/>
          </p:cNvCxnSpPr>
          <p:nvPr userDrawn="1"/>
        </p:nvCxnSpPr>
        <p:spPr>
          <a:xfrm>
            <a:off x="323850" y="360000"/>
            <a:ext cx="1186815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715A6EE-4B7E-4EAA-9309-E50442767412}"/>
              </a:ext>
            </a:extLst>
          </p:cNvPr>
          <p:cNvSpPr/>
          <p:nvPr userDrawn="1"/>
        </p:nvSpPr>
        <p:spPr>
          <a:xfrm>
            <a:off x="323850" y="360000"/>
            <a:ext cx="856800" cy="3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000" tIns="23400" rIns="45000" bIns="23400" rtlCol="0" anchor="ctr"/>
          <a:lstStyle/>
          <a:p>
            <a:pPr algn="ctr"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554893-603A-47FE-B5CA-A5DF06E63164}"/>
              </a:ext>
            </a:extLst>
          </p:cNvPr>
          <p:cNvCxnSpPr>
            <a:cxnSpLocks/>
          </p:cNvCxnSpPr>
          <p:nvPr userDrawn="1"/>
        </p:nvCxnSpPr>
        <p:spPr>
          <a:xfrm>
            <a:off x="0" y="6197400"/>
            <a:ext cx="12192000" cy="0"/>
          </a:xfrm>
          <a:prstGeom prst="line">
            <a:avLst/>
          </a:prstGeom>
          <a:ln w="1524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39237-6C88-421A-A8A2-587E3704734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49" y="6370200"/>
            <a:ext cx="1373400" cy="3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+mj-lt"/>
        <a:buAutoNum type="arabicPeriod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000" indent="-234000" algn="l" defTabSz="914400" rtl="0" eaLnBrk="1" latinLnBrk="0" hangingPunct="1">
        <a:lnSpc>
          <a:spcPct val="100000"/>
        </a:lnSpc>
        <a:spcBef>
          <a:spcPts val="0"/>
        </a:spcBef>
        <a:spcAft>
          <a:spcPts val="1999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04">
          <p15:clr>
            <a:srgbClr val="F26B43"/>
          </p15:clr>
        </p15:guide>
        <p15:guide id="4" pos="7476">
          <p15:clr>
            <a:srgbClr val="F26B43"/>
          </p15:clr>
        </p15:guide>
        <p15:guide id="5" orient="horz" pos="425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digitaltwinhub.co.uk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E21DC-DA34-4E4C-92FD-918A18353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Data infrastructure for the future we want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or…  how to be better ancestors</a:t>
            </a:r>
            <a:br>
              <a:rPr lang="en-GB" sz="2400" dirty="0"/>
            </a:b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837603-C3E6-4F97-A5F4-80C5CADD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000" y="5986061"/>
            <a:ext cx="1200813" cy="2560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6B34FB-B034-4441-BF55-16A67F19A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719" y="5886980"/>
            <a:ext cx="810701" cy="4510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F0E682-4143-4BF0-A54C-63A971CD8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519" y="5862599"/>
            <a:ext cx="883847" cy="499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AD4897-F6F1-441F-AC0D-639FF0F4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167" y="5966322"/>
            <a:ext cx="1084998" cy="323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09F412-22BB-46D6-A14C-35D67D2F0CD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23000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5968B-4CC7-44FD-9F14-338D835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Interventions on the system of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34CE8-0D13-4463-8B6D-6694D707437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646446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7640" y="647876"/>
            <a:ext cx="11833178" cy="674049"/>
          </a:xfrm>
        </p:spPr>
        <p:txBody>
          <a:bodyPr>
            <a:normAutofit/>
          </a:bodyPr>
          <a:lstStyle/>
          <a:p>
            <a:pPr marL="719455"/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tc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esir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7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7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7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879BAAB3-E696-4F01-976F-A14AEA0FD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50" y="1321925"/>
            <a:ext cx="10294193" cy="4785160"/>
          </a:xfrm>
        </p:spPr>
      </p:pic>
    </p:spTree>
    <p:extLst>
      <p:ext uri="{BB962C8B-B14F-4D97-AF65-F5344CB8AC3E}">
        <p14:creationId xmlns:p14="http://schemas.microsoft.com/office/powerpoint/2010/main" val="200260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BBF8-F30D-48FF-A7FC-2832D771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71400"/>
            <a:ext cx="6261857" cy="566386"/>
          </a:xfrm>
        </p:spPr>
        <p:txBody>
          <a:bodyPr/>
          <a:lstStyle/>
          <a:p>
            <a:r>
              <a:rPr lang="en-GB" dirty="0"/>
              <a:t>Cyber-physical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BB555-1AAC-4DF0-BCCA-87A535301579}"/>
              </a:ext>
            </a:extLst>
          </p:cNvPr>
          <p:cNvSpPr txBox="1"/>
          <p:nvPr/>
        </p:nvSpPr>
        <p:spPr>
          <a:xfrm>
            <a:off x="1590261" y="3220277"/>
            <a:ext cx="1230785" cy="188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GB" sz="1500" b="1" dirty="0"/>
              <a:t>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80FCC-FE29-468E-A325-C0455BB339A5}"/>
              </a:ext>
            </a:extLst>
          </p:cNvPr>
          <p:cNvSpPr txBox="1"/>
          <p:nvPr/>
        </p:nvSpPr>
        <p:spPr>
          <a:xfrm>
            <a:off x="9370953" y="3220277"/>
            <a:ext cx="1363308" cy="1888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500" b="1" dirty="0"/>
              <a:t>Interventions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7E71-2FC0-4B9F-B7F8-B159D03FAA55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9883183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extLst>
              <a:ext uri="{FF2B5EF4-FFF2-40B4-BE49-F238E27FC236}">
                <a16:creationId xmlns:a16="http://schemas.microsoft.com/office/drawing/2014/main" id="{5E5E8EC4-AFB8-42BD-AC98-DFB7D115AF3C}"/>
              </a:ext>
            </a:extLst>
          </p:cNvPr>
          <p:cNvSpPr/>
          <p:nvPr/>
        </p:nvSpPr>
        <p:spPr>
          <a:xfrm rot="10800000">
            <a:off x="4339951" y="4259251"/>
            <a:ext cx="3440724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29DD8-0213-426E-82A1-FEAB3BEDD5C4}"/>
              </a:ext>
            </a:extLst>
          </p:cNvPr>
          <p:cNvSpPr>
            <a:spLocks noChangeAspect="1"/>
          </p:cNvSpPr>
          <p:nvPr/>
        </p:nvSpPr>
        <p:spPr>
          <a:xfrm>
            <a:off x="6375573" y="2253804"/>
            <a:ext cx="2677580" cy="26775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6935FC-3B12-4CFF-AB8D-B223169C5E71}"/>
              </a:ext>
            </a:extLst>
          </p:cNvPr>
          <p:cNvSpPr/>
          <p:nvPr/>
        </p:nvSpPr>
        <p:spPr>
          <a:xfrm>
            <a:off x="4380033" y="2028609"/>
            <a:ext cx="3440724" cy="89597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72E84-A26E-456C-99A6-44A1F1CBD012}"/>
              </a:ext>
            </a:extLst>
          </p:cNvPr>
          <p:cNvSpPr txBox="1"/>
          <p:nvPr/>
        </p:nvSpPr>
        <p:spPr>
          <a:xfrm>
            <a:off x="9053153" y="4671339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Decisions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1AE95-036D-4AB1-89FB-B39D8AFD6D1B}"/>
              </a:ext>
            </a:extLst>
          </p:cNvPr>
          <p:cNvSpPr txBox="1"/>
          <p:nvPr/>
        </p:nvSpPr>
        <p:spPr>
          <a:xfrm>
            <a:off x="1563969" y="3325163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Outcomes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5043C0-41AB-4EBC-A89B-F2C6C7C9A5EE}"/>
              </a:ext>
            </a:extLst>
          </p:cNvPr>
          <p:cNvSpPr txBox="1"/>
          <p:nvPr/>
        </p:nvSpPr>
        <p:spPr>
          <a:xfrm>
            <a:off x="9053153" y="2188922"/>
            <a:ext cx="149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Insights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DFE34-4839-45BA-A933-12EB4D1062EA}"/>
              </a:ext>
            </a:extLst>
          </p:cNvPr>
          <p:cNvSpPr>
            <a:spLocks noChangeAspect="1"/>
          </p:cNvSpPr>
          <p:nvPr/>
        </p:nvSpPr>
        <p:spPr>
          <a:xfrm>
            <a:off x="3078036" y="2253804"/>
            <a:ext cx="2677580" cy="26775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065FA-497E-4E06-9970-E2204D9BFC54}"/>
              </a:ext>
            </a:extLst>
          </p:cNvPr>
          <p:cNvSpPr/>
          <p:nvPr/>
        </p:nvSpPr>
        <p:spPr>
          <a:xfrm rot="10800000">
            <a:off x="4329791" y="4259251"/>
            <a:ext cx="2348787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52B51-A9AF-4732-896E-58FEC2C86600}"/>
              </a:ext>
            </a:extLst>
          </p:cNvPr>
          <p:cNvSpPr txBox="1"/>
          <p:nvPr/>
        </p:nvSpPr>
        <p:spPr>
          <a:xfrm>
            <a:off x="5700763" y="2316477"/>
            <a:ext cx="85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B2C80-3EBE-460C-8387-BD1BD78490D7}"/>
              </a:ext>
            </a:extLst>
          </p:cNvPr>
          <p:cNvSpPr txBox="1"/>
          <p:nvPr/>
        </p:nvSpPr>
        <p:spPr>
          <a:xfrm>
            <a:off x="5114291" y="4531357"/>
            <a:ext cx="17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Interventions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221C8-ACB2-491D-9553-3F4429282928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Centre for Digital Built Britain, on behalf of the Chancellor, Masters and Scholars of the University of Cambridge, 2021.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Rights Reserved.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6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5" grpId="0" animBg="1"/>
      <p:bldP spid="13" grpId="0"/>
      <p:bldP spid="14" grpId="0"/>
      <p:bldP spid="15" grpId="0"/>
      <p:bldP spid="9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 in the built environment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2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DFE34-4839-45BA-A933-12EB4D1062EA}"/>
              </a:ext>
            </a:extLst>
          </p:cNvPr>
          <p:cNvSpPr>
            <a:spLocks noChangeAspect="1"/>
          </p:cNvSpPr>
          <p:nvPr/>
        </p:nvSpPr>
        <p:spPr>
          <a:xfrm>
            <a:off x="3078036" y="2262694"/>
            <a:ext cx="2677580" cy="26775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129DD8-0213-426E-82A1-FEAB3BEDD5C4}"/>
              </a:ext>
            </a:extLst>
          </p:cNvPr>
          <p:cNvSpPr>
            <a:spLocks noChangeAspect="1"/>
          </p:cNvSpPr>
          <p:nvPr/>
        </p:nvSpPr>
        <p:spPr>
          <a:xfrm>
            <a:off x="6375573" y="2262694"/>
            <a:ext cx="2677580" cy="26775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Digital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6935FC-3B12-4CFF-AB8D-B223169C5E71}"/>
              </a:ext>
            </a:extLst>
          </p:cNvPr>
          <p:cNvSpPr/>
          <p:nvPr/>
        </p:nvSpPr>
        <p:spPr>
          <a:xfrm>
            <a:off x="4380033" y="2037499"/>
            <a:ext cx="3440724" cy="89597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065FA-497E-4E06-9970-E2204D9BFC54}"/>
              </a:ext>
            </a:extLst>
          </p:cNvPr>
          <p:cNvSpPr/>
          <p:nvPr/>
        </p:nvSpPr>
        <p:spPr>
          <a:xfrm rot="10800000">
            <a:off x="4329791" y="4268141"/>
            <a:ext cx="3440724" cy="89597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EC7A2-AA5D-4A6C-B90E-862CA40E5F41}"/>
              </a:ext>
            </a:extLst>
          </p:cNvPr>
          <p:cNvSpPr txBox="1"/>
          <p:nvPr/>
        </p:nvSpPr>
        <p:spPr>
          <a:xfrm>
            <a:off x="5700763" y="2325367"/>
            <a:ext cx="85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71C3B-BF7A-45A4-A482-CB77CE726E97}"/>
              </a:ext>
            </a:extLst>
          </p:cNvPr>
          <p:cNvSpPr txBox="1"/>
          <p:nvPr/>
        </p:nvSpPr>
        <p:spPr>
          <a:xfrm>
            <a:off x="5114291" y="4540247"/>
            <a:ext cx="17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Interventions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7953E3F-9FA6-4473-8850-6BDA1BB40544}"/>
              </a:ext>
            </a:extLst>
          </p:cNvPr>
          <p:cNvSpPr/>
          <p:nvPr/>
        </p:nvSpPr>
        <p:spPr>
          <a:xfrm>
            <a:off x="2220410" y="2258506"/>
            <a:ext cx="625400" cy="2677581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8C4A706-7494-436F-AA43-10FD17A8ECD1}"/>
              </a:ext>
            </a:extLst>
          </p:cNvPr>
          <p:cNvSpPr/>
          <p:nvPr/>
        </p:nvSpPr>
        <p:spPr>
          <a:xfrm rot="10800000">
            <a:off x="9341145" y="2253250"/>
            <a:ext cx="625400" cy="2677581"/>
          </a:xfrm>
          <a:prstGeom prst="righ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9A7212-3691-4420-AB98-334DCFE54508}"/>
              </a:ext>
            </a:extLst>
          </p:cNvPr>
          <p:cNvSpPr txBox="1"/>
          <p:nvPr/>
        </p:nvSpPr>
        <p:spPr>
          <a:xfrm>
            <a:off x="427862" y="2188430"/>
            <a:ext cx="1916948" cy="25418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DC30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Assets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DC30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Processes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DC30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CFD3B-507B-4F0C-9C6E-AE42EAEFA9FD}"/>
              </a:ext>
            </a:extLst>
          </p:cNvPr>
          <p:cNvSpPr txBox="1"/>
          <p:nvPr/>
        </p:nvSpPr>
        <p:spPr>
          <a:xfrm>
            <a:off x="9682184" y="2225217"/>
            <a:ext cx="2442156" cy="25418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Data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Models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Visualisations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9E4392-AC61-44D4-9EB3-86F89FCBA0DD}"/>
              </a:ext>
            </a:extLst>
          </p:cNvPr>
          <p:cNvSpPr txBox="1"/>
          <p:nvPr/>
        </p:nvSpPr>
        <p:spPr>
          <a:xfrm>
            <a:off x="2056130" y="5189437"/>
            <a:ext cx="8154219" cy="8183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Driven by values: purpose, trust and function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F4F2F-4DDA-4FB0-B5F2-5D691A7FAD62}"/>
              </a:ext>
            </a:extLst>
          </p:cNvPr>
          <p:cNvSpPr txBox="1"/>
          <p:nvPr/>
        </p:nvSpPr>
        <p:spPr>
          <a:xfrm>
            <a:off x="2461828" y="1047332"/>
            <a:ext cx="7545321" cy="8183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Delivering value: “better decisions faster”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42C015-604F-4994-9BA4-2038211E94B6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Centre for Digital Built Britain, on behalf of the Chancellor, Masters and Scholars of the University of Cambridge, 2021.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Rights Reserved.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/>
      <p:bldP spid="20" grpId="0"/>
      <p:bldP spid="2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9892-48A3-4F9D-A8FF-5C02630A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twins</a:t>
            </a:r>
          </a:p>
        </p:txBody>
      </p:sp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D1B93156-B0A8-4114-BC8C-C28DB13CD8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131" y="1423966"/>
            <a:ext cx="6345229" cy="4064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15D90-387D-4A50-B2C9-4FA4F8D353A0}"/>
              </a:ext>
            </a:extLst>
          </p:cNvPr>
          <p:cNvSpPr txBox="1"/>
          <p:nvPr/>
        </p:nvSpPr>
        <p:spPr>
          <a:xfrm>
            <a:off x="3939815" y="2462869"/>
            <a:ext cx="151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Physical twin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3A6AE0-3E1D-4382-9E32-17188B38F7A6}"/>
              </a:ext>
            </a:extLst>
          </p:cNvPr>
          <p:cNvSpPr txBox="1"/>
          <p:nvPr/>
        </p:nvSpPr>
        <p:spPr>
          <a:xfrm>
            <a:off x="5181973" y="5346114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Interventions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00814-AE12-49E9-8EED-AEC4FF56576B}"/>
              </a:ext>
            </a:extLst>
          </p:cNvPr>
          <p:cNvSpPr txBox="1"/>
          <p:nvPr/>
        </p:nvSpPr>
        <p:spPr>
          <a:xfrm>
            <a:off x="8381105" y="2671518"/>
            <a:ext cx="256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Insights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 Regular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Decisions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6F297-EA7F-4C94-A958-7C7C9648BA33}"/>
              </a:ext>
            </a:extLst>
          </p:cNvPr>
          <p:cNvSpPr txBox="1"/>
          <p:nvPr/>
        </p:nvSpPr>
        <p:spPr>
          <a:xfrm>
            <a:off x="1399890" y="3287071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BC572-1015-4F80-94A6-D1CEC7FDA586}"/>
              </a:ext>
            </a:extLst>
          </p:cNvPr>
          <p:cNvSpPr txBox="1"/>
          <p:nvPr/>
        </p:nvSpPr>
        <p:spPr>
          <a:xfrm>
            <a:off x="5054302" y="1239017"/>
            <a:ext cx="14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C89343-8119-4C28-8947-CF4E996A13FE}"/>
              </a:ext>
            </a:extLst>
          </p:cNvPr>
          <p:cNvSpPr txBox="1"/>
          <p:nvPr/>
        </p:nvSpPr>
        <p:spPr>
          <a:xfrm>
            <a:off x="6238528" y="3840572"/>
            <a:ext cx="151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rPr>
              <a:t>Digital twin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F9047-61C5-4411-B2A3-735413C7006F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1225334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535F-2D1E-D442-9326-61EC7AE7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digital twins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1632BC-BF69-5A41-BDC3-E9956680B7EE}"/>
              </a:ext>
            </a:extLst>
          </p:cNvPr>
          <p:cNvGrpSpPr/>
          <p:nvPr/>
        </p:nvGrpSpPr>
        <p:grpSpPr>
          <a:xfrm>
            <a:off x="5065203" y="793801"/>
            <a:ext cx="2908088" cy="3149600"/>
            <a:chOff x="5051063" y="804663"/>
            <a:chExt cx="3420016" cy="3149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EAA8A7-69E3-F74D-9BE0-2B6D894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1063" y="804663"/>
              <a:ext cx="3149600" cy="3149600"/>
            </a:xfrm>
            <a:prstGeom prst="rect">
              <a:avLst/>
            </a:prstGeom>
          </p:spPr>
        </p:pic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04E69E1E-53D2-9142-89FF-A419F44717E9}"/>
                </a:ext>
              </a:extLst>
            </p:cNvPr>
            <p:cNvSpPr/>
            <p:nvPr/>
          </p:nvSpPr>
          <p:spPr>
            <a:xfrm rot="7149129">
              <a:off x="8124519" y="951068"/>
              <a:ext cx="372231" cy="32088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577A4A-88A4-484F-8360-066CEEF11C09}"/>
              </a:ext>
            </a:extLst>
          </p:cNvPr>
          <p:cNvGrpSpPr/>
          <p:nvPr/>
        </p:nvGrpSpPr>
        <p:grpSpPr>
          <a:xfrm>
            <a:off x="7349536" y="2083053"/>
            <a:ext cx="2989735" cy="3228425"/>
            <a:chOff x="6930408" y="2083052"/>
            <a:chExt cx="3420851" cy="32284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E167DF-DAD3-1147-8D9B-3F0B87E33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57448">
              <a:off x="6930408" y="2083052"/>
              <a:ext cx="2981086" cy="3228425"/>
            </a:xfrm>
            <a:prstGeom prst="rect">
              <a:avLst/>
            </a:prstGeom>
          </p:spPr>
        </p:pic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9DB530-9DA6-4E4B-BDBD-19BCBED6A1F8}"/>
                </a:ext>
              </a:extLst>
            </p:cNvPr>
            <p:cNvSpPr/>
            <p:nvPr/>
          </p:nvSpPr>
          <p:spPr>
            <a:xfrm rot="615584">
              <a:off x="9933885" y="2729745"/>
              <a:ext cx="417374" cy="359805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77A81F-FFAC-684D-A64E-A98CEC101230}"/>
              </a:ext>
            </a:extLst>
          </p:cNvPr>
          <p:cNvGrpSpPr/>
          <p:nvPr/>
        </p:nvGrpSpPr>
        <p:grpSpPr>
          <a:xfrm>
            <a:off x="5160773" y="3589074"/>
            <a:ext cx="1778535" cy="1399967"/>
            <a:chOff x="5041370" y="3465409"/>
            <a:chExt cx="1778534" cy="13999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BF6760-E33D-BB4A-9732-8CF4370D9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60315">
              <a:off x="5041370" y="3465409"/>
              <a:ext cx="1716940" cy="1399967"/>
            </a:xfrm>
            <a:prstGeom prst="rect">
              <a:avLst/>
            </a:prstGeom>
          </p:spPr>
        </p:pic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992F6ACC-DA25-324C-817F-D5BA941ED72A}"/>
                </a:ext>
              </a:extLst>
            </p:cNvPr>
            <p:cNvSpPr/>
            <p:nvPr/>
          </p:nvSpPr>
          <p:spPr>
            <a:xfrm rot="7321123">
              <a:off x="6431315" y="4417271"/>
              <a:ext cx="417374" cy="359805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0" name="Picture 49" descr="A picture containing toy&#10;&#10;Description automatically generated">
            <a:extLst>
              <a:ext uri="{FF2B5EF4-FFF2-40B4-BE49-F238E27FC236}">
                <a16:creationId xmlns:a16="http://schemas.microsoft.com/office/drawing/2014/main" id="{672E2370-6DAE-9943-91AB-15F8700418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35" y="2442638"/>
            <a:ext cx="4333877" cy="2776288"/>
          </a:xfrm>
          <a:prstGeom prst="rect">
            <a:avLst/>
          </a:prstGeom>
        </p:spPr>
      </p:pic>
      <p:pic>
        <p:nvPicPr>
          <p:cNvPr id="52" name="Picture 51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6A53C2C3-94F0-0F41-B7D9-DDF03CF8CD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747" y="699209"/>
            <a:ext cx="4180998" cy="2576259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9EC83406-C0D2-BB4D-AF15-9AF6C13437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582" y="4021251"/>
            <a:ext cx="4207021" cy="24114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8E054B-7AFF-4DE6-A194-B284227581DC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72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011628D9-8204-FF44-849C-16368E510E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813" y="649409"/>
            <a:ext cx="3768073" cy="2677938"/>
          </a:xfrm>
          <a:prstGeom prst="rect">
            <a:avLst/>
          </a:prstGeom>
        </p:spPr>
      </p:pic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B06843E6-E118-5147-B064-8432877CDD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97" y="3584634"/>
            <a:ext cx="3679205" cy="2577220"/>
          </a:xfrm>
          <a:prstGeom prst="rect">
            <a:avLst/>
          </a:prstGeom>
        </p:spPr>
      </p:pic>
      <p:pic>
        <p:nvPicPr>
          <p:cNvPr id="3" name="Picture 2" descr="A picture containing room, sign&#10;&#10;Description automatically generated">
            <a:extLst>
              <a:ext uri="{FF2B5EF4-FFF2-40B4-BE49-F238E27FC236}">
                <a16:creationId xmlns:a16="http://schemas.microsoft.com/office/drawing/2014/main" id="{4D1AA441-AEF2-4144-B5F6-C9E1605CA9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9" y="1827813"/>
            <a:ext cx="4353429" cy="29001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of connected 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4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7C2BB1-9829-2747-8339-439D9CF2700B}"/>
              </a:ext>
            </a:extLst>
          </p:cNvPr>
          <p:cNvGrpSpPr/>
          <p:nvPr/>
        </p:nvGrpSpPr>
        <p:grpSpPr>
          <a:xfrm>
            <a:off x="4843140" y="1007827"/>
            <a:ext cx="3045467" cy="2997201"/>
            <a:chOff x="4576765" y="1407876"/>
            <a:chExt cx="3311841" cy="29972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B36728-114F-234E-AE66-126CF06A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765" y="1407876"/>
              <a:ext cx="3049979" cy="2997201"/>
            </a:xfrm>
            <a:prstGeom prst="rect">
              <a:avLst/>
            </a:prstGeom>
          </p:spPr>
        </p:pic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86B006D7-37C3-C245-AEC0-086CF5D7D53E}"/>
                </a:ext>
              </a:extLst>
            </p:cNvPr>
            <p:cNvSpPr/>
            <p:nvPr/>
          </p:nvSpPr>
          <p:spPr>
            <a:xfrm rot="7149129">
              <a:off x="7556127" y="1544508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37AA0D-12BE-0648-AFA7-26E3F6A88D3E}"/>
              </a:ext>
            </a:extLst>
          </p:cNvPr>
          <p:cNvGrpSpPr/>
          <p:nvPr/>
        </p:nvGrpSpPr>
        <p:grpSpPr>
          <a:xfrm rot="589768">
            <a:off x="7738838" y="2567731"/>
            <a:ext cx="2667000" cy="1987511"/>
            <a:chOff x="7511272" y="2822974"/>
            <a:chExt cx="2667000" cy="198751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0A9B3E2-5127-DC43-A12F-6346F5739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1272" y="2880084"/>
              <a:ext cx="2667000" cy="1930400"/>
            </a:xfrm>
            <a:prstGeom prst="rect">
              <a:avLst/>
            </a:prstGeom>
          </p:spPr>
        </p:pic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54AB5F1E-B134-954B-9944-74CE12ACA72F}"/>
                </a:ext>
              </a:extLst>
            </p:cNvPr>
            <p:cNvSpPr/>
            <p:nvPr/>
          </p:nvSpPr>
          <p:spPr>
            <a:xfrm rot="21366467">
              <a:off x="9638927" y="2822974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9C82BF-01DF-A74A-935A-42D6CFD3A23B}"/>
              </a:ext>
            </a:extLst>
          </p:cNvPr>
          <p:cNvGrpSpPr/>
          <p:nvPr/>
        </p:nvGrpSpPr>
        <p:grpSpPr>
          <a:xfrm>
            <a:off x="4709243" y="3511731"/>
            <a:ext cx="2957400" cy="1203644"/>
            <a:chOff x="4425041" y="3854630"/>
            <a:chExt cx="3241601" cy="12036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036710-3910-1842-922C-24AAFF3B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233">
              <a:off x="4425041" y="3854630"/>
              <a:ext cx="3174316" cy="1203644"/>
            </a:xfrm>
            <a:prstGeom prst="rect">
              <a:avLst/>
            </a:prstGeom>
          </p:spPr>
        </p:pic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EFD9F3DA-7DD4-E943-A65B-51D45107CB1F}"/>
                </a:ext>
              </a:extLst>
            </p:cNvPr>
            <p:cNvSpPr/>
            <p:nvPr/>
          </p:nvSpPr>
          <p:spPr>
            <a:xfrm rot="6133447">
              <a:off x="7334163" y="4393816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AB009A-133B-49CA-8341-66FCBC691C3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918427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E49396A-7632-DC46-9521-7520E4B5D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619" y="818106"/>
            <a:ext cx="3166991" cy="237524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02950BF-C938-E146-8452-66B0BDE86C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63" y="3687553"/>
            <a:ext cx="3274712" cy="23752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566616-A348-47D7-BDE4-02A895FF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Ecosystem of connected digital twins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731E332-0A2B-453D-978C-68E7373C396B}"/>
              </a:ext>
            </a:extLst>
          </p:cNvPr>
          <p:cNvSpPr txBox="1">
            <a:spLocks/>
          </p:cNvSpPr>
          <p:nvPr/>
        </p:nvSpPr>
        <p:spPr>
          <a:xfrm>
            <a:off x="527052" y="6494404"/>
            <a:ext cx="2677581" cy="135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DC0064-E11E-3E41-BFE4-70C7F6E9E3F1}"/>
              </a:ext>
            </a:extLst>
          </p:cNvPr>
          <p:cNvGrpSpPr/>
          <p:nvPr/>
        </p:nvGrpSpPr>
        <p:grpSpPr>
          <a:xfrm rot="21321613">
            <a:off x="4388459" y="1210647"/>
            <a:ext cx="3567125" cy="3145561"/>
            <a:chOff x="4576765" y="1407876"/>
            <a:chExt cx="3311841" cy="29972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ACE1A0-8221-B246-86F5-FEAB050E0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765" y="1407876"/>
              <a:ext cx="3049979" cy="2997201"/>
            </a:xfrm>
            <a:prstGeom prst="rect">
              <a:avLst/>
            </a:prstGeom>
          </p:spPr>
        </p:pic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45B9BED9-B15F-E448-AF21-6B1DFF8ED24F}"/>
                </a:ext>
              </a:extLst>
            </p:cNvPr>
            <p:cNvSpPr/>
            <p:nvPr/>
          </p:nvSpPr>
          <p:spPr>
            <a:xfrm rot="7149129">
              <a:off x="7556127" y="1544508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62E2D5-BD50-2C4C-AEFD-59E74265158F}"/>
              </a:ext>
            </a:extLst>
          </p:cNvPr>
          <p:cNvGrpSpPr/>
          <p:nvPr/>
        </p:nvGrpSpPr>
        <p:grpSpPr>
          <a:xfrm rot="411810">
            <a:off x="7653864" y="2605181"/>
            <a:ext cx="2667000" cy="1987511"/>
            <a:chOff x="7511272" y="2822974"/>
            <a:chExt cx="2667000" cy="198751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7D0F08-88FD-B64C-980A-A90799FF4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1272" y="2880084"/>
              <a:ext cx="2667000" cy="1930400"/>
            </a:xfrm>
            <a:prstGeom prst="rect">
              <a:avLst/>
            </a:prstGeom>
          </p:spPr>
        </p:pic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A6E5A98-58EC-FB4C-B2B5-2872E24C4093}"/>
                </a:ext>
              </a:extLst>
            </p:cNvPr>
            <p:cNvSpPr/>
            <p:nvPr/>
          </p:nvSpPr>
          <p:spPr>
            <a:xfrm rot="21366467">
              <a:off x="9638927" y="2822974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22CA05-DF61-BF47-B19B-79E2950CB8C4}"/>
              </a:ext>
            </a:extLst>
          </p:cNvPr>
          <p:cNvGrpSpPr/>
          <p:nvPr/>
        </p:nvGrpSpPr>
        <p:grpSpPr>
          <a:xfrm rot="21326038">
            <a:off x="4323614" y="3572856"/>
            <a:ext cx="3314823" cy="1552501"/>
            <a:chOff x="4425041" y="3854630"/>
            <a:chExt cx="3241601" cy="12036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18B0177-97AC-464B-9514-1B6855515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7233">
              <a:off x="4425041" y="3854630"/>
              <a:ext cx="3174316" cy="1203644"/>
            </a:xfrm>
            <a:prstGeom prst="rect">
              <a:avLst/>
            </a:prstGeom>
          </p:spPr>
        </p:pic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2899632C-38E0-8C43-B896-2C14C65CA654}"/>
                </a:ext>
              </a:extLst>
            </p:cNvPr>
            <p:cNvSpPr/>
            <p:nvPr/>
          </p:nvSpPr>
          <p:spPr>
            <a:xfrm rot="6133447">
              <a:off x="7334163" y="4393816"/>
              <a:ext cx="354220" cy="310739"/>
            </a:xfrm>
            <a:prstGeom prst="triangle">
              <a:avLst/>
            </a:prstGeom>
            <a:solidFill>
              <a:srgbClr val="6BB2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 Regular" panose="020B0603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0911ABEF-1DD2-E74E-B82B-5DF7DADC2CE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1" y="1794856"/>
            <a:ext cx="4222434" cy="31829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C582F6-0057-42E2-B469-752A7FEB5723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281263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B8E10D-700C-46AF-90CF-4C3D78949351}"/>
              </a:ext>
            </a:extLst>
          </p:cNvPr>
          <p:cNvSpPr/>
          <p:nvPr/>
        </p:nvSpPr>
        <p:spPr>
          <a:xfrm>
            <a:off x="6521659" y="3179614"/>
            <a:ext cx="216000" cy="201535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4DABAC0-0D26-43A2-8E08-DF1219438F28}"/>
              </a:ext>
            </a:extLst>
          </p:cNvPr>
          <p:cNvSpPr/>
          <p:nvPr/>
        </p:nvSpPr>
        <p:spPr>
          <a:xfrm>
            <a:off x="9827149" y="3189774"/>
            <a:ext cx="216000" cy="201535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1BAC428-1599-436B-B176-EBA9A030C979}"/>
              </a:ext>
            </a:extLst>
          </p:cNvPr>
          <p:cNvSpPr/>
          <p:nvPr/>
        </p:nvSpPr>
        <p:spPr>
          <a:xfrm>
            <a:off x="2974429" y="3179614"/>
            <a:ext cx="216000" cy="201535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845FE5F-CAB9-4D51-8166-2EADFCF096B6}"/>
              </a:ext>
            </a:extLst>
          </p:cNvPr>
          <p:cNvSpPr/>
          <p:nvPr/>
        </p:nvSpPr>
        <p:spPr>
          <a:xfrm rot="5400000">
            <a:off x="6381141" y="1625452"/>
            <a:ext cx="216000" cy="698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C916FE-6438-4BC7-A06B-369622C4E876}"/>
              </a:ext>
            </a:extLst>
          </p:cNvPr>
          <p:cNvSpPr/>
          <p:nvPr/>
        </p:nvSpPr>
        <p:spPr>
          <a:xfrm>
            <a:off x="2974429" y="3190123"/>
            <a:ext cx="216000" cy="201535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5535F-2D1E-D442-9326-61EC7AE7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81" y="664167"/>
            <a:ext cx="11422519" cy="918972"/>
          </a:xfrm>
        </p:spPr>
        <p:txBody>
          <a:bodyPr>
            <a:normAutofit/>
          </a:bodyPr>
          <a:lstStyle/>
          <a:p>
            <a:r>
              <a:rPr lang="en-GB" dirty="0"/>
              <a:t>The National Digital Twin – a principled approach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BF6760-E33D-BB4A-9732-8CF4370D9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04766">
            <a:off x="1927477" y="3114225"/>
            <a:ext cx="2265545" cy="18472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C2F8B8-2488-402C-A3D3-5303A3297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04766">
            <a:off x="5489856" y="3114225"/>
            <a:ext cx="2265545" cy="18472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E18326-C1DE-426F-A91B-36C099FDF3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04766">
            <a:off x="8789477" y="3145756"/>
            <a:ext cx="2265545" cy="1847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008AEB1-570E-48F8-8846-8159FB3E52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0000">
            <a:off x="3056100" y="4188188"/>
            <a:ext cx="2265545" cy="18472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D33461-6E40-475E-AD02-9D11EE0CD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0000">
            <a:off x="5321074" y="4193450"/>
            <a:ext cx="2265545" cy="18472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2010B7-356A-4276-992E-5516BB7A0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20000">
            <a:off x="7622834" y="4207297"/>
            <a:ext cx="2265545" cy="1847291"/>
          </a:xfrm>
          <a:prstGeom prst="rect">
            <a:avLst/>
          </a:prstGeom>
        </p:spPr>
      </p:pic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07A19DCF-078C-41F9-8FF1-26A0EE3ABB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81" y="1524804"/>
            <a:ext cx="3069079" cy="2301809"/>
          </a:xfrm>
          <a:prstGeom prst="rect">
            <a:avLst/>
          </a:prstGeom>
        </p:spPr>
      </p:pic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C66047F1-A10A-48FA-BB74-4517D739F1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41" y="1406692"/>
            <a:ext cx="3084000" cy="23247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CD1B43-FB1E-4EC5-8978-AB18AD81AE3B}"/>
              </a:ext>
            </a:extLst>
          </p:cNvPr>
          <p:cNvSpPr/>
          <p:nvPr/>
        </p:nvSpPr>
        <p:spPr>
          <a:xfrm>
            <a:off x="2761069" y="3099817"/>
            <a:ext cx="648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0F50-6BD7-42E0-A94A-9190EF73FEF3}"/>
              </a:ext>
            </a:extLst>
          </p:cNvPr>
          <p:cNvSpPr/>
          <p:nvPr/>
        </p:nvSpPr>
        <p:spPr>
          <a:xfrm>
            <a:off x="2761069" y="2897317"/>
            <a:ext cx="648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B5E8EF-D76C-49A9-8F7D-3EAE146B3B73}"/>
              </a:ext>
            </a:extLst>
          </p:cNvPr>
          <p:cNvSpPr/>
          <p:nvPr/>
        </p:nvSpPr>
        <p:spPr>
          <a:xfrm>
            <a:off x="6297795" y="3115581"/>
            <a:ext cx="648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AEAEC-2B93-45DA-8A15-B85164613E11}"/>
              </a:ext>
            </a:extLst>
          </p:cNvPr>
          <p:cNvSpPr/>
          <p:nvPr/>
        </p:nvSpPr>
        <p:spPr>
          <a:xfrm>
            <a:off x="6297795" y="2913081"/>
            <a:ext cx="648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A081C1-08D3-4CF3-8475-F478AB86E415}"/>
              </a:ext>
            </a:extLst>
          </p:cNvPr>
          <p:cNvSpPr/>
          <p:nvPr/>
        </p:nvSpPr>
        <p:spPr>
          <a:xfrm>
            <a:off x="9608540" y="3136604"/>
            <a:ext cx="648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332F6E-5914-4A07-8C8F-61D90D5AEFC6}"/>
              </a:ext>
            </a:extLst>
          </p:cNvPr>
          <p:cNvSpPr/>
          <p:nvPr/>
        </p:nvSpPr>
        <p:spPr>
          <a:xfrm>
            <a:off x="9608540" y="2934104"/>
            <a:ext cx="648000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2AA129-5C81-4AB5-86AB-0E54920835C1}"/>
              </a:ext>
            </a:extLst>
          </p:cNvPr>
          <p:cNvSpPr txBox="1"/>
          <p:nvPr/>
        </p:nvSpPr>
        <p:spPr>
          <a:xfrm>
            <a:off x="4093567" y="2271594"/>
            <a:ext cx="289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5FF951-4F43-4305-9231-1E345F8B2486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Centre for Digital Built Britain, on behalf of the Chancellor, Masters and Scholars of the University of Cambridge, 2021.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Rights Reserved.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56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815"/>
            <a:ext cx="2549434" cy="101082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FB13A-EB7F-4669-863D-D9DF601722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565" y="177990"/>
            <a:ext cx="5534277" cy="66684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5D0C972-DB9F-4CC9-BAE2-F93F46E1CB01}"/>
              </a:ext>
            </a:extLst>
          </p:cNvPr>
          <p:cNvSpPr txBox="1">
            <a:spLocks/>
          </p:cNvSpPr>
          <p:nvPr/>
        </p:nvSpPr>
        <p:spPr>
          <a:xfrm>
            <a:off x="10972801" y="0"/>
            <a:ext cx="1219200" cy="6858000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9318F-347A-4234-B995-AC25CFB63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061" y="189569"/>
            <a:ext cx="1399504" cy="6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273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924D-D3D4-40C8-8967-ED084CBC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Information Management Framework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069F39-E987-4A63-9688-E6F9AF528DC0}"/>
              </a:ext>
            </a:extLst>
          </p:cNvPr>
          <p:cNvGrpSpPr/>
          <p:nvPr/>
        </p:nvGrpSpPr>
        <p:grpSpPr>
          <a:xfrm>
            <a:off x="959352" y="1337234"/>
            <a:ext cx="4446956" cy="4633137"/>
            <a:chOff x="773054" y="1000691"/>
            <a:chExt cx="4977515" cy="5185909"/>
          </a:xfrm>
        </p:grpSpPr>
        <p:pic>
          <p:nvPicPr>
            <p:cNvPr id="13" name="Picture 12" descr="Chart, funnel chart&#10;&#10;Description automatically generated">
              <a:extLst>
                <a:ext uri="{FF2B5EF4-FFF2-40B4-BE49-F238E27FC236}">
                  <a16:creationId xmlns:a16="http://schemas.microsoft.com/office/drawing/2014/main" id="{0E3739E7-A574-4AE1-AF64-CF2F86696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054" y="1000691"/>
              <a:ext cx="4977515" cy="518590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2C6AB4-EE6A-46AB-9201-1D9177347C03}"/>
                </a:ext>
              </a:extLst>
            </p:cNvPr>
            <p:cNvSpPr txBox="1"/>
            <p:nvPr/>
          </p:nvSpPr>
          <p:spPr>
            <a:xfrm>
              <a:off x="1419242" y="1726928"/>
              <a:ext cx="3729317" cy="2548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Information Quality Management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CC0DB0-8B4A-4673-A411-8E2207E95B43}"/>
                </a:ext>
              </a:extLst>
            </p:cNvPr>
            <p:cNvSpPr txBox="1"/>
            <p:nvPr/>
          </p:nvSpPr>
          <p:spPr>
            <a:xfrm>
              <a:off x="1901270" y="2346538"/>
              <a:ext cx="2725463" cy="43415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Process Model based Information Requirements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EC0DFC-820D-4B75-8C83-CBFEFD51016A}"/>
                </a:ext>
              </a:extLst>
            </p:cNvPr>
            <p:cNvSpPr txBox="1"/>
            <p:nvPr/>
          </p:nvSpPr>
          <p:spPr>
            <a:xfrm>
              <a:off x="1641390" y="3059397"/>
              <a:ext cx="3200400" cy="36691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Integration Architecture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64F726-9E9E-4C5B-B172-368E1031DF37}"/>
                </a:ext>
              </a:extLst>
            </p:cNvPr>
            <p:cNvSpPr txBox="1"/>
            <p:nvPr/>
          </p:nvSpPr>
          <p:spPr>
            <a:xfrm>
              <a:off x="1852644" y="3688488"/>
              <a:ext cx="2756064" cy="4969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Industry Data Models &amp; Reference Data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CE89AE-04B1-4667-8163-3DC745D501B1}"/>
                </a:ext>
              </a:extLst>
            </p:cNvPr>
            <p:cNvSpPr txBox="1"/>
            <p:nvPr/>
          </p:nvSpPr>
          <p:spPr>
            <a:xfrm>
              <a:off x="2035837" y="4360155"/>
              <a:ext cx="2420472" cy="4134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Foundation Data Model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40497C-2A84-497D-A2CB-EB2A2A6B1346}"/>
                </a:ext>
              </a:extLst>
            </p:cNvPr>
            <p:cNvSpPr txBox="1"/>
            <p:nvPr/>
          </p:nvSpPr>
          <p:spPr>
            <a:xfrm>
              <a:off x="2188237" y="5000095"/>
              <a:ext cx="2151530" cy="4134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Top Level Ontology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9759C5-F64F-4EBD-99F9-DFBBB017B48D}"/>
                </a:ext>
              </a:extLst>
            </p:cNvPr>
            <p:cNvSpPr txBox="1"/>
            <p:nvPr/>
          </p:nvSpPr>
          <p:spPr>
            <a:xfrm>
              <a:off x="2188237" y="5637514"/>
              <a:ext cx="2151530" cy="4134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350" dirty="0">
                  <a:solidFill>
                    <a:schemeClr val="bg1"/>
                  </a:solidFill>
                </a:rPr>
                <a:t>Core Constructional Ontology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AAC6D4-DF99-453E-8E5B-650E1BE24DB0}"/>
              </a:ext>
            </a:extLst>
          </p:cNvPr>
          <p:cNvSpPr txBox="1">
            <a:spLocks/>
          </p:cNvSpPr>
          <p:nvPr/>
        </p:nvSpPr>
        <p:spPr>
          <a:xfrm>
            <a:off x="5832982" y="2268786"/>
            <a:ext cx="6359018" cy="3065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99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99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99"/>
              </a:spcAft>
              <a:buFont typeface="+mj-lt"/>
              <a:buAutoNum type="arabicPeriod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99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8000" indent="-23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99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446088">
              <a:lnSpc>
                <a:spcPct val="200000"/>
              </a:lnSpc>
            </a:pPr>
            <a:r>
              <a:rPr lang="en-US" sz="2400" dirty="0"/>
              <a:t>A consistent approach to data modelling</a:t>
            </a:r>
          </a:p>
          <a:p>
            <a:pPr marL="446088" lvl="2" indent="-446088">
              <a:lnSpc>
                <a:spcPct val="200000"/>
              </a:lnSpc>
            </a:pPr>
            <a:r>
              <a:rPr lang="en-US" sz="2400" dirty="0"/>
              <a:t>Shared reference data</a:t>
            </a:r>
          </a:p>
          <a:p>
            <a:pPr marL="446088" lvl="2" indent="-446088">
              <a:lnSpc>
                <a:spcPct val="200000"/>
              </a:lnSpc>
            </a:pPr>
            <a:r>
              <a:rPr lang="en-US" sz="2400" dirty="0"/>
              <a:t>Common security and access protocols</a:t>
            </a:r>
            <a:endParaRPr lang="en-GB" sz="24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DACA00-3A34-4E38-AD3E-2D927A5CCF7A}"/>
              </a:ext>
            </a:extLst>
          </p:cNvPr>
          <p:cNvSpPr>
            <a:spLocks noChangeAspect="1"/>
          </p:cNvSpPr>
          <p:nvPr/>
        </p:nvSpPr>
        <p:spPr>
          <a:xfrm>
            <a:off x="4240710" y="1557008"/>
            <a:ext cx="4320000" cy="43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5286A-BE24-4F86-9BBF-0713445F49C1}"/>
              </a:ext>
            </a:extLst>
          </p:cNvPr>
          <p:cNvSpPr>
            <a:spLocks noChangeAspect="1"/>
          </p:cNvSpPr>
          <p:nvPr/>
        </p:nvSpPr>
        <p:spPr>
          <a:xfrm>
            <a:off x="4212135" y="1557008"/>
            <a:ext cx="4320000" cy="43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600EC-A59D-4E5B-9C1E-3126BB7ABFE6}"/>
              </a:ext>
            </a:extLst>
          </p:cNvPr>
          <p:cNvSpPr txBox="1"/>
          <p:nvPr/>
        </p:nvSpPr>
        <p:spPr>
          <a:xfrm>
            <a:off x="-1100071" y="4867353"/>
            <a:ext cx="5125791" cy="45720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id="{9683C271-2C54-4213-81EC-8573F38C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NDTp</a:t>
            </a:r>
            <a:r>
              <a:rPr lang="en-GB" dirty="0"/>
              <a:t> is a socio-technical change programme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47D95-CC41-47FC-B18D-6A5016731850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Centre for Digital Built Britain, on behalf of the Chancellor, Masters and Scholars of the University of Cambridge, 2021. </a:t>
            </a: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Rights Reserved.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B232E-4CC5-43DA-B7B9-0C1037A24709}"/>
              </a:ext>
            </a:extLst>
          </p:cNvPr>
          <p:cNvSpPr>
            <a:spLocks noChangeAspect="1"/>
          </p:cNvSpPr>
          <p:nvPr/>
        </p:nvSpPr>
        <p:spPr>
          <a:xfrm>
            <a:off x="2583962" y="1557008"/>
            <a:ext cx="4320000" cy="4320000"/>
          </a:xfrm>
          <a:prstGeom prst="ellipse">
            <a:avLst/>
          </a:prstGeom>
          <a:solidFill>
            <a:srgbClr val="7030A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5588B-0743-482A-910C-BA51E1B8FA9C}"/>
              </a:ext>
            </a:extLst>
          </p:cNvPr>
          <p:cNvSpPr txBox="1"/>
          <p:nvPr/>
        </p:nvSpPr>
        <p:spPr>
          <a:xfrm>
            <a:off x="2410337" y="3363065"/>
            <a:ext cx="6648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Socio-technical</a:t>
            </a:r>
          </a:p>
        </p:txBody>
      </p:sp>
    </p:spTree>
    <p:extLst>
      <p:ext uri="{BB962C8B-B14F-4D97-AF65-F5344CB8AC3E}">
        <p14:creationId xmlns:p14="http://schemas.microsoft.com/office/powerpoint/2010/main" val="591479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EB3F-F603-43A5-A32C-C3709B10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by values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6A2A5-A3FE-466A-AEC9-119C6E3B9B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08" y="1403894"/>
            <a:ext cx="2029625" cy="2823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9D14E1-3A2B-4E10-BD95-F374722A1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607" y="1403894"/>
            <a:ext cx="7959285" cy="4420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DF4DE-6FED-4B27-BB7D-E3EE3311247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325526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A40F-EF6B-4E2E-AC2B-EE41ED0E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 National Digital Twin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77CC-A571-492E-9707-27B591ECD0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b="1" dirty="0"/>
              <a:t>Benefits to society</a:t>
            </a:r>
            <a:r>
              <a:rPr lang="en-US" dirty="0"/>
              <a:t>: Improved stakeholder engagement. Better outcomes for the ultimate customers (the public – taxpayers/bill payers/fare payers/voters). Improved customer satisfaction and experience through higher-performing infrastructure and the services it provides.</a:t>
            </a:r>
          </a:p>
          <a:p>
            <a:pPr lvl="2"/>
            <a:r>
              <a:rPr lang="en-US" b="1" dirty="0"/>
              <a:t>Benefits to the economy</a:t>
            </a:r>
            <a:r>
              <a:rPr lang="en-US" dirty="0"/>
              <a:t>: Improved national productivity from higher-performing and resilient infrastructure operating as a system. Improved measurement of outcomes. Better outcomes per whole-life pound. Improved information security and thereby personnel, physical and cyber security.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9C43A-F28D-48FC-8113-72AC102636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>
              <a:buFont typeface="+mj-lt"/>
              <a:buAutoNum type="arabicPeriod" startAt="3"/>
            </a:pPr>
            <a:r>
              <a:rPr lang="en-US" b="1" dirty="0"/>
              <a:t>Benefits to business</a:t>
            </a:r>
            <a:r>
              <a:rPr lang="en-US" dirty="0"/>
              <a:t>: New markets, new services, new business models, new entrants. Improved business efficiency from higher-performing infrastructure. Improved delivery efficiency, benefiting the whole construction value chain – investors, owners, asset managers, contractors, consultants, suppliers. Reduced uncertainty and better risk management.</a:t>
            </a:r>
          </a:p>
          <a:p>
            <a:pPr lvl="2">
              <a:buAutoNum type="arabicPeriod" startAt="3"/>
            </a:pPr>
            <a:r>
              <a:rPr lang="en-US" b="1" dirty="0"/>
              <a:t>Benefits to the environment</a:t>
            </a:r>
            <a:r>
              <a:rPr lang="en-US" dirty="0"/>
              <a:t>: Less disruption and waste. More reuse and greater resource efficiency – a key enabler of net zero and the circular economy in the built environment.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4C841-B399-40FA-B69F-020D9B149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Better decisions means better outcomes for people and society and nature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7DF80-A19D-41CB-BB9D-415487A5E9D1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0413565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791" y="142305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4" y="669923"/>
            <a:ext cx="10619631" cy="68227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digital transformation of the built environment must be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269897" y="1542101"/>
            <a:ext cx="9813739" cy="3163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Outcome-focused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Purpose-driven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Systems-based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Values-guided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Socio-technical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1748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4" y="659047"/>
            <a:ext cx="7225145" cy="68227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planet is ultimate system of systems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224869" y="1163078"/>
            <a:ext cx="4553960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can make Our Vision a reality,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only if we all play our part with energy, coordination and purpose, making use of the advanced array of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enablers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we now have at our disposal.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34E1D683-3A15-445E-8BE7-0D556428B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791" y="1423053"/>
            <a:ext cx="5599931" cy="42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995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0E6F-09CE-4EAE-B6F5-4BBE34D06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Build better connections:</a:t>
            </a:r>
            <a:br>
              <a:rPr lang="en-GB" dirty="0"/>
            </a:br>
            <a:r>
              <a:rPr lang="en-GB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digitaltwinhub.co.uk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BEFAB-DEC1-4CF4-971B-59F067BFE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5984507"/>
            <a:ext cx="1200813" cy="256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D949F-7111-4589-BA36-FA47A2116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569" y="5886980"/>
            <a:ext cx="810701" cy="45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BA5BA-DEE4-432C-BEFF-F8EE1AD1D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369" y="5862599"/>
            <a:ext cx="883847" cy="4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AA54B-A718-4997-9CBD-BAEFC5C1D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017" y="5966322"/>
            <a:ext cx="1084998" cy="3230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87B7B-4478-494A-ACE8-CEE38C432358}"/>
              </a:ext>
            </a:extLst>
          </p:cNvPr>
          <p:cNvSpPr txBox="1"/>
          <p:nvPr/>
        </p:nvSpPr>
        <p:spPr>
          <a:xfrm>
            <a:off x="323850" y="6632466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620194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645245-F603-4E2E-B768-B28572E3BA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2183" cy="2725783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1BA5CD-19EB-46FC-863C-8A725B2C21AE}"/>
              </a:ext>
            </a:extLst>
          </p:cNvPr>
          <p:cNvSpPr txBox="1">
            <a:spLocks/>
          </p:cNvSpPr>
          <p:nvPr/>
        </p:nvSpPr>
        <p:spPr>
          <a:xfrm>
            <a:off x="10972801" y="0"/>
            <a:ext cx="1219200" cy="6858000"/>
          </a:xfrm>
          <a:prstGeom prst="rect">
            <a:avLst/>
          </a:prstGeom>
          <a:solidFill>
            <a:srgbClr val="F7E86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venir Next LT Pro Light" panose="020B0304020202020204" pitchFamily="34" charset="0"/>
              </a:rPr>
              <a:t>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018B0-A8AD-4D97-B1FA-C7EFC1DD4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01" y="666874"/>
            <a:ext cx="3831519" cy="5515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ADE6F-E43F-4EA2-B5B1-17C60307D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992" y="2043196"/>
            <a:ext cx="3720070" cy="4010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47DA4-E41F-4647-ABFD-24C8D5C73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992" y="901050"/>
            <a:ext cx="4082000" cy="1218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389192"/>
            <a:ext cx="3621505" cy="1010829"/>
          </a:xfrm>
        </p:spPr>
        <p:txBody>
          <a:bodyPr>
            <a:normAutofit/>
          </a:bodyPr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202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168D188C-4C3F-4917-A88D-A0351AA6C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52" y="2443543"/>
            <a:ext cx="5599931" cy="4213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8" y="669926"/>
            <a:ext cx="2549434" cy="1010829"/>
          </a:xfrm>
        </p:spPr>
        <p:txBody>
          <a:bodyPr/>
          <a:lstStyle/>
          <a:p>
            <a:r>
              <a:rPr lang="en-GB" dirty="0">
                <a:latin typeface="Avenir Next LT Pro Light" panose="020B03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EE3D6-6A1B-47D2-B254-F0F77920D1AC}"/>
              </a:ext>
            </a:extLst>
          </p:cNvPr>
          <p:cNvSpPr txBox="1"/>
          <p:nvPr/>
        </p:nvSpPr>
        <p:spPr>
          <a:xfrm>
            <a:off x="1014973" y="1612546"/>
            <a:ext cx="8556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uilt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licit</a:t>
            </a:r>
            <a:r>
              <a:rPr lang="en-US" sz="24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spc="-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urish</a:t>
            </a:r>
            <a:r>
              <a:rPr lang="en-US" sz="2400" spc="2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oge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</a:t>
            </a:r>
            <a:r>
              <a:rPr lang="en-US" sz="2400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400" spc="-1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05CCC61-4C66-463D-8380-1E07D6F6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38088" rIns="122199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75B5C27-C307-4D61-8223-5CD06CF8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B25366-0AE5-4684-8724-C9CAA0A87280}"/>
              </a:ext>
            </a:extLst>
          </p:cNvPr>
          <p:cNvSpPr txBox="1"/>
          <p:nvPr/>
        </p:nvSpPr>
        <p:spPr>
          <a:xfrm>
            <a:off x="1014973" y="4945823"/>
            <a:ext cx="7961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en-US" sz="1800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n-US" sz="1800" b="1" spc="-145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18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</a:t>
            </a:r>
            <a:r>
              <a:rPr lang="en-US" sz="1800" spc="-1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built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en-US" sz="1800" spc="-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en-US" sz="1800" spc="-1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8CAAD-D5C8-4B8B-A962-6BA8697AA1B9}"/>
              </a:ext>
            </a:extLst>
          </p:cNvPr>
          <p:cNvSpPr txBox="1"/>
          <p:nvPr/>
        </p:nvSpPr>
        <p:spPr>
          <a:xfrm>
            <a:off x="1014973" y="4102443"/>
            <a:ext cx="769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built and natural environments are complex and interconnected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are essential for our wellbeing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070EB9-0CC0-46C0-9C64-207E6B639EE7}"/>
              </a:ext>
            </a:extLst>
          </p:cNvPr>
          <p:cNvSpPr txBox="1"/>
          <p:nvPr/>
        </p:nvSpPr>
        <p:spPr>
          <a:xfrm>
            <a:off x="1014973" y="2898962"/>
            <a:ext cx="796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is only when we shift our focus from creating the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 environment to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enabled by it that people and nature can thrive together for the generations to come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8515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0" y="746126"/>
            <a:ext cx="3669632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74682-3C08-4519-B77A-E06045D1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8" y="1675577"/>
            <a:ext cx="11544151" cy="428545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uilt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3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1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US" sz="2400" spc="15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igno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atest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chall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spc="-1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spc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ati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spc="-20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pc="-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erdependen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15265" marR="49530">
              <a:lnSpc>
                <a:spcPct val="10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pc="-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emic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2400" spc="-24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hasise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spc="17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400" spc="17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spc="-1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ities</a:t>
            </a:r>
            <a:r>
              <a:rPr lang="en-US" sz="2400" spc="-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spc="-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ellbeing</a:t>
            </a:r>
            <a:r>
              <a:rPr lang="en-US" sz="2000" spc="-18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-18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crucial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1455" lvl="4">
              <a:lnSpc>
                <a:spcPct val="11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</a:t>
            </a:r>
            <a:r>
              <a:rPr lang="en-US" sz="20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en-US" sz="2000" spc="-1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</a:t>
            </a:r>
            <a:r>
              <a:rPr lang="en-US" sz="2000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consequences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Change</a:t>
            </a:r>
            <a:r>
              <a:rPr lang="en-US" sz="20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can</a:t>
            </a:r>
            <a:r>
              <a:rPr lang="en-US" sz="2000" spc="-9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happen</a:t>
            </a:r>
            <a:r>
              <a:rPr lang="en-US" sz="2000" spc="-9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quickly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4"/>
            <a:r>
              <a:rPr lang="en-US" sz="2000" spc="-2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</a:t>
            </a:r>
            <a:r>
              <a:rPr lang="en-US" sz="2000" spc="-3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need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get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more</a:t>
            </a:r>
            <a:r>
              <a:rPr lang="en-US" sz="2000" spc="-105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from</a:t>
            </a:r>
            <a:r>
              <a:rPr lang="en-US" sz="2000" spc="-11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less</a:t>
            </a:r>
            <a:endParaRPr lang="en-GB" sz="20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8566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D7D9-53C0-4B68-9303-40409FB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7" y="691696"/>
            <a:ext cx="10439404" cy="101082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now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Choices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</a:t>
            </a:r>
            <a:r>
              <a:rPr lang="en-US" sz="24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last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2400" spc="-1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Engineering drawing&#10;&#10;Description automatically generated">
            <a:extLst>
              <a:ext uri="{FF2B5EF4-FFF2-40B4-BE49-F238E27FC236}">
                <a16:creationId xmlns:a16="http://schemas.microsoft.com/office/drawing/2014/main" id="{161ED724-4596-49AA-8B47-C649B164A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02" y="1195012"/>
            <a:ext cx="7292654" cy="29070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DEDB5-EBF1-4734-8821-8578CFF8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1941" y="4102080"/>
            <a:ext cx="8045544" cy="19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411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4BC5A2-C99D-41F4-BAEC-361FA5177A67}"/>
              </a:ext>
            </a:extLst>
          </p:cNvPr>
          <p:cNvGraphicFramePr/>
          <p:nvPr/>
        </p:nvGraphicFramePr>
        <p:xfrm>
          <a:off x="7456362" y="429477"/>
          <a:ext cx="1965264" cy="97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631141-5FE4-4B01-9440-08A76064FE28}"/>
              </a:ext>
            </a:extLst>
          </p:cNvPr>
          <p:cNvSpPr txBox="1"/>
          <p:nvPr/>
        </p:nvSpPr>
        <p:spPr>
          <a:xfrm>
            <a:off x="243537" y="611568"/>
            <a:ext cx="60989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Why is it important?</a:t>
            </a:r>
            <a:endParaRPr lang="en-GB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9C1263-00CE-4B07-B32A-3CAC70A3EC3A}"/>
              </a:ext>
            </a:extLst>
          </p:cNvPr>
          <p:cNvSpPr/>
          <p:nvPr/>
        </p:nvSpPr>
        <p:spPr>
          <a:xfrm>
            <a:off x="4882775" y="1629000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Unborn 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generations</a:t>
            </a:r>
          </a:p>
          <a:p>
            <a:pPr algn="ctr">
              <a:lnSpc>
                <a:spcPct val="90000"/>
              </a:lnSpc>
            </a:pP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6.75 trillion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3D85D6-CE19-45EA-B916-C706F4D3E117}"/>
              </a:ext>
            </a:extLst>
          </p:cNvPr>
          <p:cNvSpPr/>
          <p:nvPr/>
        </p:nvSpPr>
        <p:spPr>
          <a:xfrm>
            <a:off x="1290918" y="3231000"/>
            <a:ext cx="396000" cy="39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BB89FC-FD92-48A9-9ED6-6B5FAD6F5688}"/>
              </a:ext>
            </a:extLst>
          </p:cNvPr>
          <p:cNvSpPr/>
          <p:nvPr/>
        </p:nvSpPr>
        <p:spPr>
          <a:xfrm>
            <a:off x="3496236" y="3357000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89CB6-00A1-4082-BAF9-14E621525551}"/>
              </a:ext>
            </a:extLst>
          </p:cNvPr>
          <p:cNvSpPr txBox="1"/>
          <p:nvPr/>
        </p:nvSpPr>
        <p:spPr>
          <a:xfrm>
            <a:off x="2985530" y="2496531"/>
            <a:ext cx="1165411" cy="5291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accent5"/>
                </a:solidFill>
              </a:rPr>
              <a:t>The living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7.7 billion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886B7-0847-41B3-9885-552B6F2A6B24}"/>
              </a:ext>
            </a:extLst>
          </p:cNvPr>
          <p:cNvSpPr txBox="1"/>
          <p:nvPr/>
        </p:nvSpPr>
        <p:spPr>
          <a:xfrm>
            <a:off x="906212" y="2496531"/>
            <a:ext cx="1165411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chemeClr val="tx2"/>
                </a:solidFill>
              </a:rPr>
              <a:t>The dead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100 billion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215CC-5CD1-409A-81F8-ADDBED7E42D3}"/>
              </a:ext>
            </a:extLst>
          </p:cNvPr>
          <p:cNvSpPr txBox="1"/>
          <p:nvPr/>
        </p:nvSpPr>
        <p:spPr>
          <a:xfrm>
            <a:off x="9057628" y="2432423"/>
            <a:ext cx="2821621" cy="22667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Looking 50,000 years in to the past and 50,000 into the future - assuming that the 21</a:t>
            </a:r>
            <a:r>
              <a:rPr lang="en-GB" baseline="30000" dirty="0"/>
              <a:t>st</a:t>
            </a:r>
            <a:r>
              <a:rPr lang="en-GB" dirty="0"/>
              <a:t> Century’s birth rate remains constant - all human lives are far outweighed by those to 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98E0F-618F-4916-80C2-4859A080C570}"/>
              </a:ext>
            </a:extLst>
          </p:cNvPr>
          <p:cNvSpPr txBox="1"/>
          <p:nvPr/>
        </p:nvSpPr>
        <p:spPr>
          <a:xfrm>
            <a:off x="5892800" y="4416612"/>
            <a:ext cx="1563562" cy="5438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chemeClr val="bg1"/>
                </a:solidFill>
              </a:rPr>
              <a:t>Based on UN estimate that average births per year in the 21</a:t>
            </a:r>
            <a:r>
              <a:rPr lang="en-GB" sz="800" baseline="30000" dirty="0">
                <a:solidFill>
                  <a:schemeClr val="bg1"/>
                </a:solidFill>
              </a:rPr>
              <a:t>st</a:t>
            </a:r>
            <a:r>
              <a:rPr lang="en-GB" sz="800" dirty="0">
                <a:solidFill>
                  <a:schemeClr val="bg1"/>
                </a:solidFill>
              </a:rPr>
              <a:t> Century will stabilise at 135 million</a:t>
            </a:r>
          </a:p>
        </p:txBody>
      </p:sp>
    </p:spTree>
    <p:extLst>
      <p:ext uri="{BB962C8B-B14F-4D97-AF65-F5344CB8AC3E}">
        <p14:creationId xmlns:p14="http://schemas.microsoft.com/office/powerpoint/2010/main" val="18577659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5968B-4CC7-44FD-9F14-338D8354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14" y="671399"/>
            <a:ext cx="11544150" cy="993091"/>
          </a:xfrm>
        </p:spPr>
        <p:txBody>
          <a:bodyPr/>
          <a:lstStyle/>
          <a:p>
            <a:r>
              <a:rPr lang="en-GB" dirty="0"/>
              <a:t>The built environment as a system of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718BBC-1CAF-4EEA-B225-CD92CCF34B7A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707400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5968B-4CC7-44FD-9F14-338D835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processes and asset lifecycles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FB806-8C57-4A5E-B35D-CF87C7EB7F01}"/>
              </a:ext>
            </a:extLst>
          </p:cNvPr>
          <p:cNvSpPr txBox="1"/>
          <p:nvPr/>
        </p:nvSpPr>
        <p:spPr>
          <a:xfrm>
            <a:off x="4431031" y="6566953"/>
            <a:ext cx="7760969" cy="4510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900" i="1" dirty="0"/>
              <a:t>Copyright Centre for Digital Built Britain, on behalf of the Chancellor, Masters and Scholars of the University of Cambridge, 2021. </a:t>
            </a:r>
            <a:r>
              <a:rPr lang="en-GB" sz="900" i="1" dirty="0"/>
              <a:t>All Rights Reserved.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470821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DTP PPT Theme">
  <a:themeElements>
    <a:clrScheme name="NDTP colour theme">
      <a:dk1>
        <a:sysClr val="windowText" lastClr="000000"/>
      </a:dk1>
      <a:lt1>
        <a:sysClr val="window" lastClr="FFFFFF"/>
      </a:lt1>
      <a:dk2>
        <a:srgbClr val="869696"/>
      </a:dk2>
      <a:lt2>
        <a:srgbClr val="DE322F"/>
      </a:lt2>
      <a:accent1>
        <a:srgbClr val="00959E"/>
      </a:accent1>
      <a:accent2>
        <a:srgbClr val="83C070"/>
      </a:accent2>
      <a:accent3>
        <a:srgbClr val="FDC304"/>
      </a:accent3>
      <a:accent4>
        <a:srgbClr val="EC6839"/>
      </a:accent4>
      <a:accent5>
        <a:srgbClr val="5A5E9D"/>
      </a:accent5>
      <a:accent6>
        <a:srgbClr val="63B9E9"/>
      </a:accent6>
      <a:hlink>
        <a:srgbClr val="63B9E9"/>
      </a:hlink>
      <a:folHlink>
        <a:srgbClr val="5A5E9D"/>
      </a:folHlink>
    </a:clrScheme>
    <a:fontScheme name="NDTP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DTp Slide Deck Template -Use This One (1)" id="{40C762CD-F3CB-4877-BE0C-E2924E03439C}" vid="{079C9248-306C-450C-9289-01CF25F52AB2}"/>
    </a:ext>
  </a:extLst>
</a:theme>
</file>

<file path=ppt/theme/theme2.xml><?xml version="1.0" encoding="utf-8"?>
<a:theme xmlns:a="http://schemas.openxmlformats.org/drawingml/2006/main" name="NDTP PPT Theme">
  <a:themeElements>
    <a:clrScheme name="NDTP colour theme">
      <a:dk1>
        <a:sysClr val="windowText" lastClr="000000"/>
      </a:dk1>
      <a:lt1>
        <a:sysClr val="window" lastClr="FFFFFF"/>
      </a:lt1>
      <a:dk2>
        <a:srgbClr val="869696"/>
      </a:dk2>
      <a:lt2>
        <a:srgbClr val="DE322F"/>
      </a:lt2>
      <a:accent1>
        <a:srgbClr val="00959E"/>
      </a:accent1>
      <a:accent2>
        <a:srgbClr val="83C070"/>
      </a:accent2>
      <a:accent3>
        <a:srgbClr val="FDC304"/>
      </a:accent3>
      <a:accent4>
        <a:srgbClr val="EC6839"/>
      </a:accent4>
      <a:accent5>
        <a:srgbClr val="5A5E9D"/>
      </a:accent5>
      <a:accent6>
        <a:srgbClr val="63B9E9"/>
      </a:accent6>
      <a:hlink>
        <a:srgbClr val="63B9E9"/>
      </a:hlink>
      <a:folHlink>
        <a:srgbClr val="5A5E9D"/>
      </a:folHlink>
    </a:clrScheme>
    <a:fontScheme name="NDTP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EAB32E5D-D934-42BE-829A-BA328264AF23}" vid="{625BE8E7-26F8-4531-B948-A667E2992785}"/>
    </a:ext>
  </a:extLst>
</a:theme>
</file>

<file path=ppt/theme/theme3.xml><?xml version="1.0" encoding="utf-8"?>
<a:theme xmlns:a="http://schemas.openxmlformats.org/drawingml/2006/main" name="1_NDTP PPT Theme">
  <a:themeElements>
    <a:clrScheme name="NDTP colour theme">
      <a:dk1>
        <a:sysClr val="windowText" lastClr="000000"/>
      </a:dk1>
      <a:lt1>
        <a:sysClr val="window" lastClr="FFFFFF"/>
      </a:lt1>
      <a:dk2>
        <a:srgbClr val="869696"/>
      </a:dk2>
      <a:lt2>
        <a:srgbClr val="DE322F"/>
      </a:lt2>
      <a:accent1>
        <a:srgbClr val="00959E"/>
      </a:accent1>
      <a:accent2>
        <a:srgbClr val="83C070"/>
      </a:accent2>
      <a:accent3>
        <a:srgbClr val="FDC304"/>
      </a:accent3>
      <a:accent4>
        <a:srgbClr val="EC6839"/>
      </a:accent4>
      <a:accent5>
        <a:srgbClr val="5A5E9D"/>
      </a:accent5>
      <a:accent6>
        <a:srgbClr val="63B9E9"/>
      </a:accent6>
      <a:hlink>
        <a:srgbClr val="63B9E9"/>
      </a:hlink>
      <a:folHlink>
        <a:srgbClr val="5A5E9D"/>
      </a:folHlink>
    </a:clrScheme>
    <a:fontScheme name="NDTP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DTp Slide Deck Template -Use This One (1)" id="{233DF486-C19E-4B9F-9C26-706AB4E9612D}" vid="{828E9E6E-C9F0-4604-9A44-67AF7471F4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6C4C8B62A24E8FF6C1BEB6F9A092" ma:contentTypeVersion="" ma:contentTypeDescription="Create a new document." ma:contentTypeScope="" ma:versionID="dc1890082621a5153809030bc6b92479">
  <xsd:schema xmlns:xsd="http://www.w3.org/2001/XMLSchema" xmlns:xs="http://www.w3.org/2001/XMLSchema" xmlns:p="http://schemas.microsoft.com/office/2006/metadata/properties" xmlns:ns2="144bf080-214f-403b-a9fc-8e96467922da" xmlns:ns3="4802f5d8-eb31-4047-8075-bf0e2351b4f3" targetNamespace="http://schemas.microsoft.com/office/2006/metadata/properties" ma:root="true" ma:fieldsID="46d612c2249a9b9a3d588b45dfa4237c" ns2:_="" ns3:_="">
    <xsd:import namespace="144bf080-214f-403b-a9fc-8e96467922da"/>
    <xsd:import namespace="4802f5d8-eb31-4047-8075-bf0e2351b4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bf080-214f-403b-a9fc-8e9646792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27f011-1a9c-4bbb-bffd-f61e666ec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2f5d8-eb31-4047-8075-bf0e2351b4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AC9188-47C3-4291-B5BD-CBF5A6E6AC45}" ma:internalName="TaxCatchAll" ma:showField="CatchAllData" ma:web="{35e35c9c-636f-4744-a336-fb593c87f8f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02f5d8-eb31-4047-8075-bf0e2351b4f3">
      <UserInfo>
        <DisplayName/>
        <AccountId xsi:nil="true"/>
        <AccountType/>
      </UserInfo>
    </SharedWithUsers>
    <MediaLengthInSeconds xmlns="144bf080-214f-403b-a9fc-8e96467922da" xsi:nil="true"/>
    <lcf76f155ced4ddcb4097134ff3c332f xmlns="144bf080-214f-403b-a9fc-8e96467922da">
      <Terms xmlns="http://schemas.microsoft.com/office/infopath/2007/PartnerControls"/>
    </lcf76f155ced4ddcb4097134ff3c332f>
    <TaxCatchAll xmlns="4802f5d8-eb31-4047-8075-bf0e2351b4f3" xsi:nil="true"/>
  </documentManagement>
</p:properties>
</file>

<file path=customXml/itemProps1.xml><?xml version="1.0" encoding="utf-8"?>
<ds:datastoreItem xmlns:ds="http://schemas.openxmlformats.org/officeDocument/2006/customXml" ds:itemID="{338C2EEE-6C4F-47AA-AD03-4740051C5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bf080-214f-403b-a9fc-8e96467922da"/>
    <ds:schemaRef ds:uri="4802f5d8-eb31-4047-8075-bf0e2351b4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F98581-A354-4C2A-99BC-AEB349DF2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13C52-69E8-4313-A9F7-257CFA163B93}">
  <ds:schemaRefs>
    <ds:schemaRef ds:uri="http://schemas.microsoft.com/sharepoint/v3"/>
    <ds:schemaRef ds:uri="85d833d6-855d-451d-b2a5-e275974523d7"/>
    <ds:schemaRef ds:uri="4802f5d8-eb31-4047-8075-bf0e2351b4f3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144bf080-214f-403b-a9fc-8e96467922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1145</Words>
  <Application>Microsoft Office PowerPoint</Application>
  <PresentationFormat>Widescreen</PresentationFormat>
  <Paragraphs>133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Avenir Next LT Pro Light</vt:lpstr>
      <vt:lpstr>Calibri</vt:lpstr>
      <vt:lpstr>Century Gothic</vt:lpstr>
      <vt:lpstr>Trebuchet MS</vt:lpstr>
      <vt:lpstr>Trebuchet MS Regular</vt:lpstr>
      <vt:lpstr>Wingdings</vt:lpstr>
      <vt:lpstr>NDTP PPT Theme</vt:lpstr>
      <vt:lpstr>NDTP PPT Theme</vt:lpstr>
      <vt:lpstr>1_NDTP PPT Theme</vt:lpstr>
      <vt:lpstr>Data infrastructure for the future we want  or…  how to be better ancestors </vt:lpstr>
      <vt:lpstr> Who we are</vt:lpstr>
      <vt:lpstr> Acknowledgements</vt:lpstr>
      <vt:lpstr> Our Vision</vt:lpstr>
      <vt:lpstr>Why now</vt:lpstr>
      <vt:lpstr>Why now – Choices in the built environment can last for generations</vt:lpstr>
      <vt:lpstr>PowerPoint Presentation</vt:lpstr>
      <vt:lpstr>The built environment as a system of systems</vt:lpstr>
      <vt:lpstr>System processes and asset lifecycles</vt:lpstr>
      <vt:lpstr>Interventions on the system of systems</vt:lpstr>
      <vt:lpstr>Services – the connection between the outcomes we desire and the systems we use to achieve them </vt:lpstr>
      <vt:lpstr>Cyber-physical system</vt:lpstr>
      <vt:lpstr>Digital twins</vt:lpstr>
      <vt:lpstr>Digital twins in the built environment</vt:lpstr>
      <vt:lpstr>Digital twins</vt:lpstr>
      <vt:lpstr>Connected digital twins</vt:lpstr>
      <vt:lpstr>Ecosystem of connected digital twins</vt:lpstr>
      <vt:lpstr>Ecosystem of connected digital twins</vt:lpstr>
      <vt:lpstr>The National Digital Twin – a principled approach</vt:lpstr>
      <vt:lpstr>The Information Management Framework</vt:lpstr>
      <vt:lpstr>The NDTp is a socio-technical change programme</vt:lpstr>
      <vt:lpstr>Driven by values</vt:lpstr>
      <vt:lpstr>Benefits of a National Digital Twin</vt:lpstr>
      <vt:lpstr> The digital transformation of the built environment must be</vt:lpstr>
      <vt:lpstr> The planet is ultimate system of systems</vt:lpstr>
      <vt:lpstr>Thank you  Build better connections: digitaltwinhub.co.uk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information infrastructure that will unleash the information economy</dc:title>
  <dc:creator>Tammy Au</dc:creator>
  <cp:lastModifiedBy>Tom Twitchett</cp:lastModifiedBy>
  <cp:revision>24</cp:revision>
  <dcterms:created xsi:type="dcterms:W3CDTF">2021-05-21T13:44:33Z</dcterms:created>
  <dcterms:modified xsi:type="dcterms:W3CDTF">2022-08-11T07:51:23Z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0x0101000B2B6C4C8B62A24E8FF6C1BEB6F9A092</vt:lpwstr>
  </property>
  <property fmtid="{D5CDD505-2E9C-101B-9397-08002B2CF9AE}" pid="3" name="SavedOnce">
    <vt:lpwstr>true</vt:lpwstr>
  </property>
  <property fmtid="{D5CDD505-2E9C-101B-9397-08002B2CF9AE}" pid="4" name="Order">
    <vt:lpwstr>1691800.00000000</vt:lpwstr>
  </property>
  <property fmtid="{D5CDD505-2E9C-101B-9397-08002B2CF9AE}" pid="5" name="xd_Signature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