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88" r:id="rId4"/>
    <p:sldId id="261" r:id="rId5"/>
    <p:sldId id="304" r:id="rId6"/>
    <p:sldId id="306" r:id="rId7"/>
    <p:sldId id="307" r:id="rId8"/>
    <p:sldId id="308" r:id="rId9"/>
    <p:sldId id="301" r:id="rId10"/>
    <p:sldId id="302" r:id="rId11"/>
    <p:sldId id="309" r:id="rId12"/>
    <p:sldId id="300" r:id="rId13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enambika Durvasula" initials="MD" lastIdx="9" clrIdx="0"/>
  <p:cmAuthor id="2" name="Scott, Nick (BEIS)" initials="SN(" lastIdx="1" clrIdx="1">
    <p:extLst>
      <p:ext uri="{19B8F6BF-5375-455C-9EA6-DF929625EA0E}">
        <p15:presenceInfo xmlns:p15="http://schemas.microsoft.com/office/powerpoint/2012/main" userId="S-1-5-21-2108698823-71775201-3932370905-5910" providerId="AD"/>
      </p:ext>
    </p:extLst>
  </p:cmAuthor>
  <p:cmAuthor id="3" name="Nick Scott" initials="NS" lastIdx="1" clrIdx="2">
    <p:extLst>
      <p:ext uri="{19B8F6BF-5375-455C-9EA6-DF929625EA0E}">
        <p15:presenceInfo xmlns:p15="http://schemas.microsoft.com/office/powerpoint/2012/main" userId="Nick Scot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64A6"/>
    <a:srgbClr val="562583"/>
    <a:srgbClr val="E8348B"/>
    <a:srgbClr val="AA1580"/>
    <a:srgbClr val="F9AE2D"/>
    <a:srgbClr val="EE751B"/>
    <a:srgbClr val="BCCF00"/>
    <a:srgbClr val="73B72B"/>
    <a:srgbClr val="1C9CD9"/>
    <a:srgbClr val="004A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60" autoAdjust="0"/>
    <p:restoredTop sz="76266" autoAdjust="0"/>
  </p:normalViewPr>
  <p:slideViewPr>
    <p:cSldViewPr>
      <p:cViewPr varScale="1">
        <p:scale>
          <a:sx n="36" d="100"/>
          <a:sy n="36" d="100"/>
        </p:scale>
        <p:origin x="2170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768"/>
    </p:cViewPr>
  </p:sorterViewPr>
  <p:notesViewPr>
    <p:cSldViewPr>
      <p:cViewPr varScale="1">
        <p:scale>
          <a:sx n="53" d="100"/>
          <a:sy n="53" d="100"/>
        </p:scale>
        <p:origin x="289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adence, Fergus (Infrastructure &amp; Materials)" userId="954ed474-4dca-4069-abe0-949ffd35c7cc" providerId="ADAL" clId="{8D33BD74-ABF2-4CE8-8768-BE32E171B25B}"/>
    <pc:docChg chg="modSld">
      <pc:chgData name="Harradence, Fergus (Infrastructure &amp; Materials)" userId="954ed474-4dca-4069-abe0-949ffd35c7cc" providerId="ADAL" clId="{8D33BD74-ABF2-4CE8-8768-BE32E171B25B}" dt="2022-05-16T07:12:08.989" v="13" actId="255"/>
      <pc:docMkLst>
        <pc:docMk/>
      </pc:docMkLst>
      <pc:sldChg chg="modSp mod">
        <pc:chgData name="Harradence, Fergus (Infrastructure &amp; Materials)" userId="954ed474-4dca-4069-abe0-949ffd35c7cc" providerId="ADAL" clId="{8D33BD74-ABF2-4CE8-8768-BE32E171B25B}" dt="2022-05-16T07:12:08.989" v="13" actId="255"/>
        <pc:sldMkLst>
          <pc:docMk/>
          <pc:sldMk cId="3305962388" sldId="301"/>
        </pc:sldMkLst>
        <pc:spChg chg="mod">
          <ac:chgData name="Harradence, Fergus (Infrastructure &amp; Materials)" userId="954ed474-4dca-4069-abe0-949ffd35c7cc" providerId="ADAL" clId="{8D33BD74-ABF2-4CE8-8768-BE32E171B25B}" dt="2022-05-16T07:12:08.989" v="13" actId="255"/>
          <ac:spMkLst>
            <pc:docMk/>
            <pc:sldMk cId="3305962388" sldId="301"/>
            <ac:spMk id="8" creationId="{D25D9C16-C815-46FD-B9CD-456448065DBE}"/>
          </ac:spMkLst>
        </pc:spChg>
      </pc:sldChg>
      <pc:sldChg chg="modSp mod">
        <pc:chgData name="Harradence, Fergus (Infrastructure &amp; Materials)" userId="954ed474-4dca-4069-abe0-949ffd35c7cc" providerId="ADAL" clId="{8D33BD74-ABF2-4CE8-8768-BE32E171B25B}" dt="2022-05-16T07:07:25.243" v="10" actId="1076"/>
        <pc:sldMkLst>
          <pc:docMk/>
          <pc:sldMk cId="1959742567" sldId="307"/>
        </pc:sldMkLst>
        <pc:spChg chg="mod">
          <ac:chgData name="Harradence, Fergus (Infrastructure &amp; Materials)" userId="954ed474-4dca-4069-abe0-949ffd35c7cc" providerId="ADAL" clId="{8D33BD74-ABF2-4CE8-8768-BE32E171B25B}" dt="2022-05-16T07:07:08.178" v="6" actId="20577"/>
          <ac:spMkLst>
            <pc:docMk/>
            <pc:sldMk cId="1959742567" sldId="307"/>
            <ac:spMk id="5" creationId="{00000000-0000-0000-0000-000000000000}"/>
          </ac:spMkLst>
        </pc:spChg>
        <pc:picChg chg="mod">
          <ac:chgData name="Harradence, Fergus (Infrastructure &amp; Materials)" userId="954ed474-4dca-4069-abe0-949ffd35c7cc" providerId="ADAL" clId="{8D33BD74-ABF2-4CE8-8768-BE32E171B25B}" dt="2022-05-16T07:07:25.243" v="10" actId="1076"/>
          <ac:picMkLst>
            <pc:docMk/>
            <pc:sldMk cId="1959742567" sldId="307"/>
            <ac:picMk id="9" creationId="{9C94BFC9-3518-AD8E-4FA9-236AA9E7FFC1}"/>
          </ac:picMkLst>
        </pc:picChg>
        <pc:picChg chg="mod">
          <ac:chgData name="Harradence, Fergus (Infrastructure &amp; Materials)" userId="954ed474-4dca-4069-abe0-949ffd35c7cc" providerId="ADAL" clId="{8D33BD74-ABF2-4CE8-8768-BE32E171B25B}" dt="2022-05-16T07:07:14.480" v="7" actId="1076"/>
          <ac:picMkLst>
            <pc:docMk/>
            <pc:sldMk cId="1959742567" sldId="307"/>
            <ac:picMk id="11" creationId="{32DE1EA3-D646-72F4-9660-D023B4890CF3}"/>
          </ac:picMkLst>
        </pc:picChg>
      </pc:sldChg>
      <pc:sldChg chg="modSp mod">
        <pc:chgData name="Harradence, Fergus (Infrastructure &amp; Materials)" userId="954ed474-4dca-4069-abe0-949ffd35c7cc" providerId="ADAL" clId="{8D33BD74-ABF2-4CE8-8768-BE32E171B25B}" dt="2022-05-16T07:08:05.518" v="12" actId="255"/>
        <pc:sldMkLst>
          <pc:docMk/>
          <pc:sldMk cId="2098703171" sldId="308"/>
        </pc:sldMkLst>
        <pc:spChg chg="mod">
          <ac:chgData name="Harradence, Fergus (Infrastructure &amp; Materials)" userId="954ed474-4dca-4069-abe0-949ffd35c7cc" providerId="ADAL" clId="{8D33BD74-ABF2-4CE8-8768-BE32E171B25B}" dt="2022-05-16T07:08:05.518" v="12" actId="255"/>
          <ac:spMkLst>
            <pc:docMk/>
            <pc:sldMk cId="2098703171" sldId="308"/>
            <ac:spMk id="10" creationId="{20D0C947-BFA2-C277-4B74-3031DDEE17DD}"/>
          </ac:spMkLst>
        </pc:spChg>
        <pc:spChg chg="mod">
          <ac:chgData name="Harradence, Fergus (Infrastructure &amp; Materials)" userId="954ed474-4dca-4069-abe0-949ffd35c7cc" providerId="ADAL" clId="{8D33BD74-ABF2-4CE8-8768-BE32E171B25B}" dt="2022-05-16T07:07:57.672" v="11" actId="255"/>
          <ac:spMkLst>
            <pc:docMk/>
            <pc:sldMk cId="2098703171" sldId="308"/>
            <ac:spMk id="12" creationId="{ECB5B41F-35F0-8EB3-0429-AB4B40F72CB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947BC-A7A7-44B2-8BDB-BBA164D4D407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233488"/>
            <a:ext cx="4440238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20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8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E919A-C258-4951-B460-E2B2A8FEF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88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make-better-use-of-data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 are all information managers – Good Information is the foundation of every effective decision we make</a:t>
            </a:r>
          </a:p>
          <a:p>
            <a:endParaRPr lang="en-GB" dirty="0"/>
          </a:p>
          <a:p>
            <a:r>
              <a:rPr lang="en-GB" dirty="0"/>
              <a:t>GIIG is not about standards and policy, but about how to – the practical delivery of information management (not my expertise but talk to the GIIG team on stand A63)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88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Practical information management underpins all the processes outlined in the Construction Playbook. </a:t>
            </a:r>
          </a:p>
          <a:p>
            <a:r>
              <a:rPr lang="en-GB" dirty="0"/>
              <a:t>The energy of the BIM Task Group is now continued through the GIIG (strategic direction vs practical ‘how to’, respectively)</a:t>
            </a:r>
          </a:p>
          <a:p>
            <a:r>
              <a:rPr lang="en-GB" dirty="0"/>
              <a:t>In the next mainstage presentation, Fiona will talk more about the workstreams – focus is on practical outputs to improve interoperability of information across the whole asset life 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63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GIIG is looking to embed emerging good practice in a Code of Practice for Interoperable Information – DCW Day Two Breakfast briefing: Paul Wilkinson</a:t>
            </a:r>
          </a:p>
          <a:p>
            <a:endParaRPr lang="en-GB" dirty="0"/>
          </a:p>
          <a:p>
            <a:r>
              <a:rPr lang="en-GB" dirty="0"/>
              <a:t>Practical example of where government agency is applying information-centric thinking – DCW Day Two 0945: Graeme </a:t>
            </a:r>
            <a:r>
              <a:rPr lang="en-GB" dirty="0" err="1"/>
              <a:t>Tappenden</a:t>
            </a:r>
            <a:r>
              <a:rPr lang="en-GB" dirty="0"/>
              <a:t> on Information management platform (IMP), functional requirements, including Environment Agency case study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58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Useful to sum up </a:t>
            </a:r>
          </a:p>
          <a:p>
            <a:r>
              <a:rPr lang="en-GB" b="1" dirty="0"/>
              <a:t>Priorities</a:t>
            </a:r>
            <a:r>
              <a:rPr lang="en-GB" dirty="0"/>
              <a:t> – central is </a:t>
            </a:r>
            <a:r>
              <a:rPr lang="en-GB" b="1" dirty="0"/>
              <a:t>value</a:t>
            </a:r>
            <a:r>
              <a:rPr lang="en-GB" dirty="0"/>
              <a:t> (economic circumstances) – drives </a:t>
            </a:r>
            <a:r>
              <a:rPr lang="en-GB" b="1" dirty="0"/>
              <a:t>decisions</a:t>
            </a:r>
            <a:r>
              <a:rPr lang="en-GB" dirty="0"/>
              <a:t> on best whole life value / better outcomes</a:t>
            </a:r>
          </a:p>
          <a:p>
            <a:r>
              <a:rPr lang="en-GB" dirty="0"/>
              <a:t>Whatever the political/economic/environmental situation, better information management will help us deliver a better response</a:t>
            </a:r>
          </a:p>
          <a:p>
            <a:r>
              <a:rPr lang="en-GB" dirty="0"/>
              <a:t>Good Information is be the foundation for every effective decision we make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88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Cost issues remain highly pressing – tender prices currently highly volatile.</a:t>
            </a:r>
          </a:p>
          <a:p>
            <a:r>
              <a:rPr lang="en-GB" dirty="0"/>
              <a:t>More reliable data helps us respond appropriately to highly fluid situations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793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increasingly important is what happens next – Net Zero Carbon, </a:t>
            </a:r>
            <a:r>
              <a:rPr lang="en-GB" dirty="0" err="1"/>
              <a:t>NDTp</a:t>
            </a:r>
            <a:r>
              <a:rPr lang="en-GB" dirty="0"/>
              <a:t>, etc - building on these foundations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919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Mention other playbook(s) – the ‘playbook’ concept/purpose: to choreograph the responses needed to a situation</a:t>
            </a:r>
          </a:p>
          <a:p>
            <a:r>
              <a:rPr lang="en-GB" dirty="0"/>
              <a:t>Comment on direction of the new Construction Playbook (climate change requires joined-up whole life thinking through procurement, delivery to operational asset management)</a:t>
            </a:r>
          </a:p>
          <a:p>
            <a:r>
              <a:rPr lang="en-GB" dirty="0"/>
              <a:t>Through to end of life (nuclear decommissioning example)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88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Maybe reference to Simon Lewis talk later in the morning of DCW day one on procuring for interoperability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852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DDaT</a:t>
            </a:r>
            <a:r>
              <a:rPr lang="en-GB" dirty="0"/>
              <a:t> Playbook shows a similarly consistent approach to the Construction Playbook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same purpose, audience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same outcomes and whole life focus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stressing on user information requirements not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296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DDaT</a:t>
            </a:r>
            <a:r>
              <a:rPr lang="en-GB" dirty="0"/>
              <a:t> Playbook features 11 key policies, including one specifically focused on “open and interoperable data and code” It stresses 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“The </a:t>
            </a:r>
            <a:r>
              <a:rPr lang="en-GB" b="1" dirty="0"/>
              <a:t>ability to exchange and share information and data </a:t>
            </a:r>
            <a:r>
              <a:rPr lang="en-GB" dirty="0"/>
              <a:t>between contracting authorities and suppliers and across government is </a:t>
            </a:r>
            <a:r>
              <a:rPr lang="en-GB" b="1" dirty="0"/>
              <a:t>key for long-term success</a:t>
            </a:r>
            <a:r>
              <a:rPr lang="en-GB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Software should be … “</a:t>
            </a:r>
            <a:r>
              <a:rPr lang="en-GB" b="1" dirty="0"/>
              <a:t>platform-agnostic</a:t>
            </a:r>
            <a:r>
              <a:rPr lang="en-GB" dirty="0"/>
              <a:t>” 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“</a:t>
            </a:r>
            <a:r>
              <a:rPr lang="en-GB" b="1" dirty="0"/>
              <a:t>interoperability … fuels innovation</a:t>
            </a:r>
            <a:r>
              <a:rPr lang="en-GB" dirty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179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dirty="0"/>
              <a:t>Chapter 8 of the </a:t>
            </a:r>
            <a:r>
              <a:rPr lang="en-GB" b="0" dirty="0" err="1"/>
              <a:t>DDaT</a:t>
            </a:r>
            <a:r>
              <a:rPr lang="en-GB" b="0" dirty="0"/>
              <a:t> Playbook specifically covers </a:t>
            </a:r>
            <a:r>
              <a:rPr lang="en-GB" b="1" dirty="0"/>
              <a:t>contracts </a:t>
            </a:r>
            <a:r>
              <a:rPr lang="en-GB" b="0" dirty="0"/>
              <a:t>and </a:t>
            </a:r>
            <a:r>
              <a:rPr lang="en-GB" b="1" dirty="0"/>
              <a:t>common data standards</a:t>
            </a:r>
            <a:r>
              <a:rPr lang="en-GB" b="0" dirty="0"/>
              <a:t>, and talks about open and interoperable data and software.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0" dirty="0"/>
              <a:t>It highlights that, where possible, </a:t>
            </a:r>
            <a:r>
              <a:rPr lang="en-GB" b="1" dirty="0"/>
              <a:t>contracts should require data in open, machine-readable formats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0" dirty="0"/>
              <a:t>that </a:t>
            </a:r>
            <a:r>
              <a:rPr lang="en-GB" b="1" dirty="0"/>
              <a:t>data should be able to be easily exchanged across platforms</a:t>
            </a:r>
            <a:r>
              <a:rPr lang="en-GB" b="0" dirty="0"/>
              <a:t>, 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0" dirty="0"/>
              <a:t>that software should enable </a:t>
            </a:r>
            <a:r>
              <a:rPr lang="en-GB" b="1" dirty="0"/>
              <a:t>data extraction in a common format </a:t>
            </a:r>
            <a:r>
              <a:rPr lang="en-GB" b="0" dirty="0"/>
              <a:t>with appropriate regard to </a:t>
            </a:r>
            <a:r>
              <a:rPr lang="en-GB" b="1" dirty="0"/>
              <a:t>accessibility and transparency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321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233488"/>
            <a:ext cx="4440238" cy="3332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about moving beyond digitising analogue processes (document management) to becoming data-centric (beyond files)</a:t>
            </a:r>
          </a:p>
          <a:p>
            <a:r>
              <a:rPr lang="en-GB" dirty="0"/>
              <a:t>GIIG definition of interoperability </a:t>
            </a:r>
            <a:r>
              <a:rPr lang="en-GB"/>
              <a:t>focuses information</a:t>
            </a:r>
            <a:endParaRPr lang="en-GB" dirty="0"/>
          </a:p>
          <a:p>
            <a:r>
              <a:rPr lang="en-GB" dirty="0"/>
              <a:t>Important that </a:t>
            </a:r>
            <a:r>
              <a:rPr lang="en-GB" b="1" dirty="0"/>
              <a:t>technologies serve data – not about data sustaining the technologies</a:t>
            </a:r>
            <a:endParaRPr lang="en-GB" b="0" dirty="0"/>
          </a:p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 Government (CDDO, </a:t>
            </a:r>
            <a:r>
              <a:rPr lang="en-GB" sz="12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Make better use of data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March 2021) advice: “</a:t>
            </a: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your data is not dependent on the lifecycle of your technology or service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.“</a:t>
            </a:r>
          </a:p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(or the lifecycle of the company providing the technology, etc)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0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0DC2-EC16-445B-9A64-9038018C263D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78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710-5F65-4CCB-BDA0-3A6EC233130A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36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D5F5-D0BD-46E0-9E4D-E35ECD15A6AD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55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661A-DD15-4E72-A0CB-8F49B0F0DAD4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57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F77-AFAD-432F-AF8C-90244CA609F2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25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3849-7E6A-4E00-B7BA-D7EF396D854B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35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1CE5-43E4-425F-8623-84EB6DA99345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11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99E-D57A-41AB-8AEB-01665363C7FC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07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FDFF-996F-4737-BC22-E1E239DFE9BE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678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5197-1C83-4C98-875D-1C85E5AD28E1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69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B3DF-797E-450F-B50E-33E09A703E6D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00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DE5C8-6782-45E3-A39F-06351A737E84}" type="datetime1">
              <a:rPr lang="en-GB" smtClean="0"/>
              <a:t>16/05/2022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Digital Leadership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8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hyperlink" Target="https://tiny.cc/GIIGCoP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3" y="59329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1196752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20" y="1272907"/>
            <a:ext cx="8784976" cy="424432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Government policy and why interoperability is so important (GIIG)</a:t>
            </a:r>
            <a:b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Government’s Construction and </a:t>
            </a:r>
            <a:r>
              <a:rPr lang="en-US" sz="28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DDaT</a:t>
            </a:r>
            <a:r>
              <a:rPr lang="en-US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Playbooks, and the TIP Information Management Mandate</a:t>
            </a:r>
            <a:br>
              <a:rPr lang="en-US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F12DC8-BE17-4D42-B90E-E1795E867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7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796" y="6243035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8223" y="5977086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197242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GIIG will drive the delivery of interoperable information across the asset lifecycle 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881BA3-AB7A-45B3-AABD-8A93FF81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10</a:t>
            </a:fld>
            <a:endParaRPr lang="en-GB" dirty="0"/>
          </a:p>
        </p:txBody>
      </p:sp>
      <p:pic>
        <p:nvPicPr>
          <p:cNvPr id="12" name="Picture 11" descr="A picture containing circle&#10;&#10;Description automatically generated">
            <a:extLst>
              <a:ext uri="{FF2B5EF4-FFF2-40B4-BE49-F238E27FC236}">
                <a16:creationId xmlns:a16="http://schemas.microsoft.com/office/drawing/2014/main" id="{F672347B-2915-4755-8454-CFB68AA603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816" y="1117601"/>
            <a:ext cx="4662051" cy="462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067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796" y="6243035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8223" y="5977086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197242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Technologies Code of Practice for Interoperable Information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881BA3-AB7A-45B3-AABD-8A93FF81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11</a:t>
            </a:fld>
            <a:endParaRPr lang="en-GB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4D07728E-5915-A7DE-CC41-86FC678E1F7D}"/>
              </a:ext>
            </a:extLst>
          </p:cNvPr>
          <p:cNvSpPr txBox="1">
            <a:spLocks/>
          </p:cNvSpPr>
          <p:nvPr/>
        </p:nvSpPr>
        <p:spPr>
          <a:xfrm>
            <a:off x="284022" y="1272295"/>
            <a:ext cx="79347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892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675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Code of Practice is being introduced to address challenges posed by poor interoperability, and provide recommendations to technology providers, and to buyers and users of technologies.</a:t>
            </a:r>
          </a:p>
          <a:p>
            <a:pPr algn="l"/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Briefing for </a:t>
            </a:r>
            <a:r>
              <a:rPr lang="en-GB" b="1" i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exhibitors and other technology providers 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learn more about the initiative: </a:t>
            </a:r>
            <a:r>
              <a:rPr lang="en-US" b="1">
                <a:solidFill>
                  <a:schemeClr val="tx1"/>
                </a:solidFill>
              </a:rPr>
              <a:t>DCW, </a:t>
            </a:r>
            <a:r>
              <a:rPr lang="en-US" b="1" dirty="0">
                <a:solidFill>
                  <a:schemeClr val="tx1"/>
                </a:solidFill>
              </a:rPr>
              <a:t>19 May 2022, arrive from 8am;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presentation and discussion 8.30-9.30am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 help shape the </a:t>
            </a:r>
            <a:r>
              <a:rPr lang="en-US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dirty="0" err="1">
                <a:solidFill>
                  <a:schemeClr val="tx1"/>
                </a:solidFill>
              </a:rPr>
              <a:t>CoPI</a:t>
            </a:r>
            <a:r>
              <a:rPr lang="en-US" dirty="0">
                <a:solidFill>
                  <a:schemeClr val="tx1"/>
                </a:solidFill>
              </a:rPr>
              <a:t>, the GIIG has created a 3-minute </a:t>
            </a:r>
            <a:r>
              <a:rPr lang="en-US" b="1" dirty="0">
                <a:solidFill>
                  <a:schemeClr val="tx1"/>
                </a:solidFill>
              </a:rPr>
              <a:t>Call for Evidence online survey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b="1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https://tiny.cc/GIIGCoP</a:t>
            </a:r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The survey includes options to: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express interest in joining </a:t>
            </a:r>
            <a:r>
              <a:rPr lang="en-US" dirty="0" err="1">
                <a:solidFill>
                  <a:schemeClr val="tx1"/>
                </a:solidFill>
              </a:rPr>
              <a:t>TCoPI</a:t>
            </a:r>
            <a:r>
              <a:rPr lang="en-US" dirty="0">
                <a:solidFill>
                  <a:schemeClr val="tx1"/>
                </a:solidFill>
              </a:rPr>
              <a:t> working group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be consulted about the draft </a:t>
            </a:r>
            <a:r>
              <a:rPr lang="en-US" dirty="0" err="1">
                <a:solidFill>
                  <a:schemeClr val="tx1"/>
                </a:solidFill>
              </a:rPr>
              <a:t>TCoPI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receive further GIIG communications </a:t>
            </a:r>
          </a:p>
        </p:txBody>
      </p:sp>
      <p:pic>
        <p:nvPicPr>
          <p:cNvPr id="10" name="Picture 9" descr="QR code: Achieving interoperable information: call for evidence">
            <a:hlinkClick r:id="rId5"/>
            <a:extLst>
              <a:ext uri="{FF2B5EF4-FFF2-40B4-BE49-F238E27FC236}">
                <a16:creationId xmlns:a16="http://schemas.microsoft.com/office/drawing/2014/main" id="{3B8F9172-D59F-7A84-E931-4670A4F046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2898" y="3694083"/>
            <a:ext cx="2084071" cy="208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549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5.jpg">
            <a:extLst>
              <a:ext uri="{FF2B5EF4-FFF2-40B4-BE49-F238E27FC236}">
                <a16:creationId xmlns:a16="http://schemas.microsoft.com/office/drawing/2014/main" id="{D2715489-B1DB-4B10-9633-23262B11F7AC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07504" y="599423"/>
            <a:ext cx="8928992" cy="5222708"/>
          </a:xfrm>
          <a:prstGeom prst="rect">
            <a:avLst/>
          </a:prstGeom>
          <a:ln/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5008" y="231244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Vision for the Built Environment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8A75F-496F-49B7-8B74-029C59CE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731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 dirty="0">
                <a:solidFill>
                  <a:srgbClr val="004A7F"/>
                </a:solidFill>
              </a:rPr>
              <a:t>Digital Leadership</a:t>
            </a: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7504" y="332875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Built Environment: The Case for Digitisation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1904" y="106533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EFEB54-85A7-4F85-A29E-8407840467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222" y="1206684"/>
            <a:ext cx="5400600" cy="384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3">
            <a:extLst>
              <a:ext uri="{FF2B5EF4-FFF2-40B4-BE49-F238E27FC236}">
                <a16:creationId xmlns:a16="http://schemas.microsoft.com/office/drawing/2014/main" id="{2450498C-3E85-4EDA-BCAC-F199CA9A2409}"/>
              </a:ext>
            </a:extLst>
          </p:cNvPr>
          <p:cNvSpPr txBox="1"/>
          <p:nvPr/>
        </p:nvSpPr>
        <p:spPr bwMode="auto">
          <a:xfrm>
            <a:off x="827584" y="1160431"/>
            <a:ext cx="2835275" cy="10144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1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Delayed and cancelled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 infrastructure spending in 2015/16 cost the UK economy £6bn</a:t>
            </a: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7A4FC71A-FADB-4EC5-8011-EB95B8C91D54}"/>
              </a:ext>
            </a:extLst>
          </p:cNvPr>
          <p:cNvSpPr txBox="1"/>
          <p:nvPr/>
        </p:nvSpPr>
        <p:spPr bwMode="auto">
          <a:xfrm>
            <a:off x="339168" y="2497923"/>
            <a:ext cx="1912937" cy="78422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Up to 20% of total construction costs 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</a:rPr>
              <a:t>are for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 </a:t>
            </a:r>
            <a:r>
              <a:rPr lang="en-GB" sz="1500" b="1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re-work</a:t>
            </a:r>
          </a:p>
        </p:txBody>
      </p:sp>
      <p:sp>
        <p:nvSpPr>
          <p:cNvPr id="11" name="TextBox 15">
            <a:extLst>
              <a:ext uri="{FF2B5EF4-FFF2-40B4-BE49-F238E27FC236}">
                <a16:creationId xmlns:a16="http://schemas.microsoft.com/office/drawing/2014/main" id="{21549FC7-7D97-4304-A2B7-A235BD512064}"/>
              </a:ext>
            </a:extLst>
          </p:cNvPr>
          <p:cNvSpPr txBox="1"/>
          <p:nvPr/>
        </p:nvSpPr>
        <p:spPr bwMode="auto">
          <a:xfrm>
            <a:off x="435708" y="3809916"/>
            <a:ext cx="20183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Homes and offices consume up to 4x more </a:t>
            </a:r>
            <a:r>
              <a:rPr lang="en-GB" sz="1500" b="1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energy usage 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than designed</a:t>
            </a:r>
          </a:p>
        </p:txBody>
      </p:sp>
      <p:sp>
        <p:nvSpPr>
          <p:cNvPr id="12" name="TextBox 16">
            <a:extLst>
              <a:ext uri="{FF2B5EF4-FFF2-40B4-BE49-F238E27FC236}">
                <a16:creationId xmlns:a16="http://schemas.microsoft.com/office/drawing/2014/main" id="{AA8DC476-1FAD-45ED-98CA-D1DF3446ADA6}"/>
              </a:ext>
            </a:extLst>
          </p:cNvPr>
          <p:cNvSpPr txBox="1"/>
          <p:nvPr/>
        </p:nvSpPr>
        <p:spPr bwMode="auto">
          <a:xfrm>
            <a:off x="983896" y="5008437"/>
            <a:ext cx="3179763" cy="78483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</a:rPr>
              <a:t>The built environment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 contributes 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</a:rPr>
              <a:t>c40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% of the UK’s total greenhouse gas emissions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79593EF3-FFBC-4943-B4B1-F03F384A1238}"/>
              </a:ext>
            </a:extLst>
          </p:cNvPr>
          <p:cNvSpPr txBox="1"/>
          <p:nvPr/>
        </p:nvSpPr>
        <p:spPr bwMode="auto">
          <a:xfrm>
            <a:off x="5530488" y="1103198"/>
            <a:ext cx="2770187" cy="554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1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Traffic congestion 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cost the UK economy £31bn in 2016</a:t>
            </a: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81CDDC30-5E22-49C9-BB07-4767A7FC1181}"/>
              </a:ext>
            </a:extLst>
          </p:cNvPr>
          <p:cNvSpPr txBox="1"/>
          <p:nvPr/>
        </p:nvSpPr>
        <p:spPr bwMode="auto">
          <a:xfrm>
            <a:off x="7059096" y="2205875"/>
            <a:ext cx="1912937" cy="7842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1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Train delays 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in the UK cost the economy over £1bn annually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49FBCA-DB89-42EB-B9D5-541F96AAEBA5}"/>
              </a:ext>
            </a:extLst>
          </p:cNvPr>
          <p:cNvSpPr/>
          <p:nvPr/>
        </p:nvSpPr>
        <p:spPr bwMode="auto">
          <a:xfrm>
            <a:off x="6625273" y="3893978"/>
            <a:ext cx="2278063" cy="101600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It costs the NHS </a:t>
            </a:r>
            <a:r>
              <a:rPr lang="en-GB" sz="1500" b="1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£600m pa 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to treat illnesses caused by living in poor housing conditions in England</a:t>
            </a:r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F2155A4F-9145-4115-ABB8-C90347490EBE}"/>
              </a:ext>
            </a:extLst>
          </p:cNvPr>
          <p:cNvSpPr txBox="1"/>
          <p:nvPr/>
        </p:nvSpPr>
        <p:spPr bwMode="auto">
          <a:xfrm>
            <a:off x="4779676" y="5112417"/>
            <a:ext cx="276031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Disruption from </a:t>
            </a:r>
            <a:r>
              <a:rPr lang="en-GB" sz="1500" b="1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flooding</a:t>
            </a:r>
            <a:r>
              <a:rPr lang="en-GB" sz="1500" dirty="0">
                <a:solidFill>
                  <a:srgbClr val="E7E6E6">
                    <a:lumMod val="50000"/>
                  </a:srgbClr>
                </a:solidFill>
                <a:latin typeface="Calibri" panose="020F0502020204030204"/>
                <a:ea typeface="+mn-ea"/>
              </a:rPr>
              <a:t> costs the UK economy £1bn pa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8E97FE-6832-496E-A2A8-E4AB3FF22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76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210" y="47182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Information management (using BIM) and digitisation are central to Government’s approach – driving improvements across construction supply chain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427D2-F41D-4E68-AC3C-1940A1879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3</a:t>
            </a:fld>
            <a:endParaRPr lang="en-GB" dirty="0"/>
          </a:p>
        </p:txBody>
      </p:sp>
      <p:pic>
        <p:nvPicPr>
          <p:cNvPr id="9" name="Picture 18" descr="Pilot for ground-breaking Value Toolkit takes off | Infrastructure  Intelligence">
            <a:extLst>
              <a:ext uri="{FF2B5EF4-FFF2-40B4-BE49-F238E27FC236}">
                <a16:creationId xmlns:a16="http://schemas.microsoft.com/office/drawing/2014/main" id="{AE2E12A7-8BF1-4AD1-815E-1188B936A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16" y="3721121"/>
            <a:ext cx="2241744" cy="1964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Cabinet Office Social Value in Government Procurement">
            <a:extLst>
              <a:ext uri="{FF2B5EF4-FFF2-40B4-BE49-F238E27FC236}">
                <a16:creationId xmlns:a16="http://schemas.microsoft.com/office/drawing/2014/main" id="{41A2AEF0-CDAE-4A26-9018-9630470B3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62" y="3230880"/>
            <a:ext cx="2608839" cy="267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onstruction Playbook creates &amp;#39;new foundations&amp;#39; for whole industry">
            <a:extLst>
              <a:ext uri="{FF2B5EF4-FFF2-40B4-BE49-F238E27FC236}">
                <a16:creationId xmlns:a16="http://schemas.microsoft.com/office/drawing/2014/main" id="{B7825657-0756-4971-949D-455D8FD4A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18" y="1271027"/>
            <a:ext cx="6313732" cy="389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0F7ACDE-6B75-44BC-A904-8BA2F29CA659}"/>
              </a:ext>
            </a:extLst>
          </p:cNvPr>
          <p:cNvSpPr/>
          <p:nvPr/>
        </p:nvSpPr>
        <p:spPr>
          <a:xfrm>
            <a:off x="4572000" y="1120331"/>
            <a:ext cx="4464495" cy="47355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2AFE00-E199-415D-A946-90A80C80FAEA}"/>
              </a:ext>
            </a:extLst>
          </p:cNvPr>
          <p:cNvSpPr txBox="1"/>
          <p:nvPr/>
        </p:nvSpPr>
        <p:spPr>
          <a:xfrm>
            <a:off x="4887531" y="1120332"/>
            <a:ext cx="414896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002060"/>
                </a:solidFill>
              </a:rPr>
              <a:t>Productivity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Design</a:t>
            </a:r>
            <a:r>
              <a:rPr lang="en-GB" sz="1600" dirty="0">
                <a:solidFill>
                  <a:srgbClr val="002060"/>
                </a:solidFill>
              </a:rPr>
              <a:t>: BIM, Rapid Engineering Modelling, object libraries and configurators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Industrialisation</a:t>
            </a:r>
            <a:r>
              <a:rPr lang="en-GB" sz="1600" dirty="0">
                <a:solidFill>
                  <a:srgbClr val="002060"/>
                </a:solidFill>
              </a:rPr>
              <a:t>: manufacturing built assets, automation, robotisation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Skills</a:t>
            </a:r>
            <a:r>
              <a:rPr lang="en-GB" sz="1600" dirty="0">
                <a:solidFill>
                  <a:srgbClr val="002060"/>
                </a:solidFill>
              </a:rPr>
              <a:t>: building digital capability</a:t>
            </a:r>
          </a:p>
          <a:p>
            <a:r>
              <a:rPr lang="en-GB" sz="1600" b="1" u="sng" dirty="0">
                <a:solidFill>
                  <a:srgbClr val="002060"/>
                </a:solidFill>
              </a:rPr>
              <a:t>Improved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Supply chain integration</a:t>
            </a:r>
            <a:r>
              <a:rPr lang="en-GB" sz="1600" dirty="0">
                <a:solidFill>
                  <a:srgbClr val="002060"/>
                </a:solidFill>
              </a:rPr>
              <a:t>: better logistics, payment and contractual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Asset optimisation</a:t>
            </a:r>
            <a:r>
              <a:rPr lang="en-GB" sz="1600" dirty="0">
                <a:solidFill>
                  <a:srgbClr val="002060"/>
                </a:solidFill>
              </a:rPr>
              <a:t>: interconnected systems, data sharing</a:t>
            </a:r>
          </a:p>
          <a:p>
            <a:r>
              <a:rPr lang="en-GB" sz="1600" b="1" u="sng" dirty="0">
                <a:solidFill>
                  <a:srgbClr val="002060"/>
                </a:solidFill>
              </a:rPr>
              <a:t>Culture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Collaboration</a:t>
            </a:r>
            <a:r>
              <a:rPr lang="en-GB" sz="1600" dirty="0">
                <a:solidFill>
                  <a:srgbClr val="002060"/>
                </a:solidFill>
              </a:rPr>
              <a:t>: improved transparency and information flows within supply chains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Quality</a:t>
            </a:r>
            <a:r>
              <a:rPr lang="en-GB" sz="1600" dirty="0">
                <a:solidFill>
                  <a:srgbClr val="002060"/>
                </a:solidFill>
              </a:rPr>
              <a:t>: management systems and defect prevention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Safety</a:t>
            </a:r>
            <a:r>
              <a:rPr lang="en-GB" sz="1600" dirty="0">
                <a:solidFill>
                  <a:srgbClr val="002060"/>
                </a:solidFill>
              </a:rPr>
              <a:t>: Golden Thread of building safety information, site environments, occupational and mental health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C4B9075-B3A4-8863-9051-45D80D5CD0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488" y="1324483"/>
            <a:ext cx="1882800" cy="267412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09581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7504" y="136517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Playbook: changing the relationship between Government and the construction sector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8A75F-496F-49B7-8B74-029C59CE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4</a:t>
            </a:fld>
            <a:endParaRPr lang="en-GB" dirty="0"/>
          </a:p>
        </p:txBody>
      </p:sp>
      <p:sp>
        <p:nvSpPr>
          <p:cNvPr id="8" name="Google Shape;195;p33">
            <a:extLst>
              <a:ext uri="{FF2B5EF4-FFF2-40B4-BE49-F238E27FC236}">
                <a16:creationId xmlns:a16="http://schemas.microsoft.com/office/drawing/2014/main" id="{FBBF0810-1914-466B-AFA3-6E627C9A769B}"/>
              </a:ext>
            </a:extLst>
          </p:cNvPr>
          <p:cNvSpPr txBox="1">
            <a:spLocks/>
          </p:cNvSpPr>
          <p:nvPr/>
        </p:nvSpPr>
        <p:spPr>
          <a:xfrm>
            <a:off x="119125" y="1044485"/>
            <a:ext cx="4283707" cy="4549718"/>
          </a:xfrm>
          <a:prstGeom prst="rect">
            <a:avLst/>
          </a:prstGeom>
          <a:noFill/>
          <a:ln w="9525" cap="flat" cmpd="sng">
            <a:solidFill>
              <a:srgbClr val="B4A7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95400" tIns="47700" rIns="95400" bIns="47700" rtlCol="0" anchor="b" anchorCtr="0">
            <a:noAutofit/>
          </a:bodyPr>
          <a:lstStyle>
            <a:lvl1pPr marL="0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892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675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7163" algn="l">
              <a:lnSpc>
                <a:spcPct val="115000"/>
              </a:lnSpc>
              <a:spcBef>
                <a:spcPts val="0"/>
              </a:spcBef>
            </a:pPr>
            <a:r>
              <a:rPr lang="en-GB" sz="1600" dirty="0">
                <a:solidFill>
                  <a:srgbClr val="002060"/>
                </a:solidFill>
              </a:rPr>
              <a:t>The Construction Playbook aims to:</a:t>
            </a:r>
          </a:p>
          <a:p>
            <a:pPr marL="442913" indent="-285750" algn="l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</a:rPr>
              <a:t>Reset the relationship with the construction sector to make this more strategic and less transactional </a:t>
            </a:r>
          </a:p>
          <a:p>
            <a:pPr marL="442913" indent="-285750" algn="l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</a:rPr>
              <a:t>Increase the speed of end-to-end project and programme delivery  </a:t>
            </a:r>
          </a:p>
          <a:p>
            <a:pPr marL="442913" indent="-285750" algn="l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</a:rPr>
              <a:t>Embed delivering best value at the heart of government procurement of construction</a:t>
            </a:r>
          </a:p>
          <a:p>
            <a:pPr marL="442913" indent="-285750" algn="l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</a:rPr>
              <a:t>Drive innovation and the adoption of Modern Methods of Construction – including product platforms with standardised designs, components and interfaces</a:t>
            </a:r>
          </a:p>
          <a:p>
            <a:pPr marL="442913" indent="-285750" algn="l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</a:rPr>
              <a:t>Create longer term, sustainable, effective, and fairer contracting arrangements </a:t>
            </a:r>
          </a:p>
          <a:p>
            <a:pPr marL="442913" indent="-285750" algn="l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</a:rPr>
              <a:t>Deliver greater social value</a:t>
            </a:r>
          </a:p>
        </p:txBody>
      </p:sp>
      <p:graphicFrame>
        <p:nvGraphicFramePr>
          <p:cNvPr id="9" name="Google Shape;208;p34">
            <a:extLst>
              <a:ext uri="{FF2B5EF4-FFF2-40B4-BE49-F238E27FC236}">
                <a16:creationId xmlns:a16="http://schemas.microsoft.com/office/drawing/2014/main" id="{A75955C8-8BB0-44A7-B711-EC1B3E839A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3652598"/>
              </p:ext>
            </p:extLst>
          </p:nvPr>
        </p:nvGraphicFramePr>
        <p:xfrm>
          <a:off x="4525964" y="1044484"/>
          <a:ext cx="4489649" cy="45497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78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1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/>
                        <a:t>1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200" u="none" strike="noStrike" cap="none" dirty="0"/>
                        <a:t>Publication of commercial pipelines</a:t>
                      </a:r>
                      <a:endParaRPr sz="1200" u="none" strike="noStrike" cap="none" dirty="0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>
                          <a:solidFill>
                            <a:schemeClr val="lt1"/>
                          </a:solidFill>
                        </a:rPr>
                        <a:t>2</a:t>
                      </a:r>
                      <a:endParaRPr sz="10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7B6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</a:rPr>
                        <a:t>Portfolios and longer term contracting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7B6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FFFFFF"/>
                          </a:solidFill>
                        </a:rPr>
                        <a:t>3</a:t>
                      </a:r>
                      <a:endParaRPr sz="1000" b="1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7B6B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FFFFFF"/>
                          </a:solidFill>
                        </a:rPr>
                        <a:t>Harmonise, digitalise and rationalise demand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7B6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/>
                        <a:t>4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200"/>
                        <a:t>Market health &amp; capability assessments</a:t>
                      </a:r>
                      <a:endParaRPr sz="1200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/>
                        <a:t>5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Early supply chain involvement</a:t>
                      </a:r>
                      <a:endParaRPr sz="1200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FFFFFF"/>
                          </a:solidFill>
                        </a:rPr>
                        <a:t>6</a:t>
                      </a:r>
                      <a:endParaRPr sz="1000" b="1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7B6B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FFFFFF"/>
                          </a:solidFill>
                        </a:rPr>
                        <a:t>Outcome-based approach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7B6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FFFFFF"/>
                          </a:solidFill>
                        </a:rPr>
                        <a:t>7</a:t>
                      </a:r>
                      <a:endParaRPr sz="1000" b="1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7B6B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FFFFFF"/>
                          </a:solidFill>
                        </a:rPr>
                        <a:t>Further embed digital technologies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7B6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/>
                        <a:t>8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200"/>
                        <a:t>Should Cost Models and benchmarking</a:t>
                      </a:r>
                      <a:endParaRPr sz="1200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/>
                        <a:t>9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200"/>
                        <a:t>Delivery Model Assessments</a:t>
                      </a:r>
                      <a:endParaRPr sz="1200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/>
                        <a:t>10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200" u="none" strike="noStrike" cap="none"/>
                        <a:t>Risk </a:t>
                      </a:r>
                      <a:r>
                        <a:rPr lang="en-GB" sz="1200"/>
                        <a:t>a</a:t>
                      </a:r>
                      <a:r>
                        <a:rPr lang="en-GB" sz="1200" u="none" strike="noStrike" cap="none"/>
                        <a:t>llocation</a:t>
                      </a:r>
                      <a:endParaRPr sz="1200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/>
                        <a:t>11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200" u="none" strike="noStrike" cap="none"/>
                        <a:t>Pricing &amp; </a:t>
                      </a:r>
                      <a:r>
                        <a:rPr lang="en-GB" sz="1200"/>
                        <a:t>p</a:t>
                      </a:r>
                      <a:r>
                        <a:rPr lang="en-GB" sz="1200" u="none" strike="noStrike" cap="none"/>
                        <a:t>ayment </a:t>
                      </a:r>
                      <a:r>
                        <a:rPr lang="en-GB" sz="1200"/>
                        <a:t>m</a:t>
                      </a:r>
                      <a:r>
                        <a:rPr lang="en-GB" sz="1200" u="none" strike="noStrike" cap="none"/>
                        <a:t>echanisms</a:t>
                      </a:r>
                      <a:endParaRPr sz="1200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/>
                        <a:t>1</a:t>
                      </a:r>
                      <a:r>
                        <a:rPr lang="en-GB" sz="1000" b="1"/>
                        <a:t>2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200" dirty="0"/>
                        <a:t>Effective contracts</a:t>
                      </a:r>
                      <a:endParaRPr sz="1200" u="none" strike="noStrike" cap="none" dirty="0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/>
                        <a:t>13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Assessing the economic and financial standing of suppliers</a:t>
                      </a:r>
                      <a:endParaRPr sz="1200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/>
                        <a:t>1</a:t>
                      </a:r>
                      <a:r>
                        <a:rPr lang="en-GB" sz="1000" b="1"/>
                        <a:t>4</a:t>
                      </a:r>
                      <a:endParaRPr sz="1000" b="1" u="none" strike="noStrike" cap="none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200" u="none" strike="noStrike" cap="none" dirty="0"/>
                        <a:t>Resolution </a:t>
                      </a:r>
                      <a:r>
                        <a:rPr lang="en-GB" sz="1200" dirty="0"/>
                        <a:t>p</a:t>
                      </a:r>
                      <a:r>
                        <a:rPr lang="en-GB" sz="1200" u="none" strike="noStrike" cap="none" dirty="0"/>
                        <a:t>lanning</a:t>
                      </a:r>
                      <a:endParaRPr sz="1200" u="none" strike="noStrike" cap="none" dirty="0"/>
                    </a:p>
                  </a:txBody>
                  <a:tcPr marL="104275" marR="104275" marT="41475" marB="414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F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1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8223" y="5977086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197243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Information management (using BIM), data and digital are central to the Construction Playbook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881BA3-AB7A-45B3-AABD-8A93FF81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5</a:t>
            </a:fld>
            <a:endParaRPr lang="en-GB" dirty="0"/>
          </a:p>
        </p:txBody>
      </p:sp>
      <p:pic>
        <p:nvPicPr>
          <p:cNvPr id="8" name="Picture 7" descr="A picture containing text, businesscard&#10;&#10;Description automatically generated">
            <a:extLst>
              <a:ext uri="{FF2B5EF4-FFF2-40B4-BE49-F238E27FC236}">
                <a16:creationId xmlns:a16="http://schemas.microsoft.com/office/drawing/2014/main" id="{DAE74346-B292-4B7A-AA7F-269C5267C5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0" y="1620000"/>
            <a:ext cx="1910959" cy="2700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E16E503-80C2-49DE-8C81-99FE3EFE7228}"/>
              </a:ext>
            </a:extLst>
          </p:cNvPr>
          <p:cNvSpPr txBox="1">
            <a:spLocks/>
          </p:cNvSpPr>
          <p:nvPr/>
        </p:nvSpPr>
        <p:spPr>
          <a:xfrm>
            <a:off x="2195736" y="1329143"/>
            <a:ext cx="6671104" cy="462552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GB" sz="2400" dirty="0"/>
              <a:t>comply or explain’ g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uidance to UK government departments and arms-length bodies on procuring public works projects and programmes.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Strongly 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outcomes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focused (82 mentions); “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whole life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mentioned 23 times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aims to improve safety, cost, speed and quality of delivery, upskill the workforce and 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 “greater sharing of better data”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(Introduction, p.3).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Endorses the UK BIM Framework:</a:t>
            </a:r>
          </a:p>
          <a:p>
            <a:pPr marL="457200" lvl="1" indent="0">
              <a:buNone/>
            </a:pPr>
            <a:r>
              <a:rPr lang="en-GB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Contracting authorities should use the UK BIM Framework to 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standardise the approach to generating and classifying data, data security and data exchange </a:t>
            </a:r>
            <a:r>
              <a:rPr lang="en-GB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…”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(p.3)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84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8223" y="5977086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197243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Focus on whole life value, and an outcomes-based approach, central to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DDaT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Playbook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881BA3-AB7A-45B3-AABD-8A93FF81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6</a:t>
            </a:fld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E16E503-80C2-49DE-8C81-99FE3EFE7228}"/>
              </a:ext>
            </a:extLst>
          </p:cNvPr>
          <p:cNvSpPr txBox="1">
            <a:spLocks/>
          </p:cNvSpPr>
          <p:nvPr/>
        </p:nvSpPr>
        <p:spPr>
          <a:xfrm>
            <a:off x="2195736" y="1329143"/>
            <a:ext cx="6671104" cy="462552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“M</a:t>
            </a:r>
            <a:r>
              <a:rPr lang="en-GB" sz="2400" dirty="0"/>
              <a:t>andated for central government departments and arm’s-length bodies (ALBs) on a ‘comply or explain’ basis and … expected to be taken into account by the wider public sector …” (p.9)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Strongly </a:t>
            </a:r>
            <a:r>
              <a:rPr lang="en-GB" sz="24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outcomes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focused (104 mentions); </a:t>
            </a:r>
            <a:r>
              <a:rPr lang="en-GB" sz="2400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24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whole life</a:t>
            </a:r>
            <a:r>
              <a:rPr lang="en-GB" sz="2400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 mentioned 18 times</a:t>
            </a:r>
          </a:p>
          <a:p>
            <a:pPr algn="l"/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references to 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interoperability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“Focus on whole-life value” and “</a:t>
            </a:r>
            <a:r>
              <a:rPr lang="en-GB" sz="24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focusing on user needs, not specific solutions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HelveticaNeueLT Pro 45 Lt"/>
              </a:rPr>
              <a:t>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(Foreword, p. 1)</a:t>
            </a:r>
          </a:p>
          <a:p>
            <a:pPr algn="l"/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“Avoid being ‘locked into’ a supplier’s solution: … </a:t>
            </a:r>
            <a:r>
              <a:rPr lang="en-GB" sz="24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should be drafted to be supplier or technology agnostic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(Commercial considerations, p.47)</a:t>
            </a:r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C94BFC9-3518-AD8E-4FA9-236AA9E7FF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160" y="1628800"/>
            <a:ext cx="1882800" cy="267412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820024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8223" y="5977086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197243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DDaT</a:t>
            </a:r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Playbook stresses open, interoperable data and code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881BA3-AB7A-45B3-AABD-8A93FF81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7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C94BFC9-3518-AD8E-4FA9-236AA9E7FF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054" y="1429978"/>
            <a:ext cx="2357784" cy="33931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2DE1EA3-D646-72F4-9660-D023B4890C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1681" y="1282462"/>
            <a:ext cx="5112568" cy="441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74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8223" y="5977086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197243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Ch. 8: Designing effective contracts with common data standards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881BA3-AB7A-45B3-AABD-8A93FF81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8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D0C947-BFA2-C277-4B74-3031DDEE17DD}"/>
              </a:ext>
            </a:extLst>
          </p:cNvPr>
          <p:cNvSpPr txBox="1"/>
          <p:nvPr/>
        </p:nvSpPr>
        <p:spPr>
          <a:xfrm>
            <a:off x="4283969" y="1257511"/>
            <a:ext cx="47525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0" u="none" strike="noStrike" baseline="0" dirty="0">
                <a:solidFill>
                  <a:schemeClr val="accent3"/>
                </a:solidFill>
              </a:rPr>
              <a:t>“Open standards have long been a priority for government… </a:t>
            </a:r>
          </a:p>
          <a:p>
            <a:endParaRPr lang="en-GB" sz="2000" b="0" i="0" u="none" strike="noStrike" baseline="0" dirty="0">
              <a:solidFill>
                <a:srgbClr val="000000"/>
              </a:solidFill>
            </a:endParaRPr>
          </a:p>
          <a:p>
            <a:r>
              <a:rPr lang="en-GB" sz="2000" b="0" i="0" u="none" strike="noStrike" baseline="0" dirty="0">
                <a:solidFill>
                  <a:srgbClr val="000000"/>
                </a:solidFill>
              </a:rPr>
              <a:t>“… where possible, contracting authorities should ensure data is provided in open, machine-readable formats … .” (p.61)</a:t>
            </a:r>
          </a:p>
          <a:p>
            <a:endParaRPr lang="en-GB" sz="2000" b="0" i="0" u="none" strike="noStrike" baseline="0" dirty="0">
              <a:solidFill>
                <a:srgbClr val="000000"/>
              </a:solidFill>
            </a:endParaRPr>
          </a:p>
          <a:p>
            <a:r>
              <a:rPr lang="en-GB" sz="2000" b="0" i="0" u="none" strike="noStrike" baseline="0" dirty="0">
                <a:solidFill>
                  <a:srgbClr val="000000"/>
                </a:solidFill>
              </a:rPr>
              <a:t>“data</a:t>
            </a:r>
            <a:r>
              <a:rPr lang="en-GB" sz="2000" dirty="0">
                <a:solidFill>
                  <a:srgbClr val="000000"/>
                </a:solidFill>
              </a:rPr>
              <a:t> …</a:t>
            </a:r>
            <a:r>
              <a:rPr lang="en-GB" sz="2000" b="0" i="0" u="none" strike="noStrike" baseline="0" dirty="0">
                <a:solidFill>
                  <a:srgbClr val="000000"/>
                </a:solidFill>
              </a:rPr>
              <a:t> should be able to be easily exchanged across platforms to make efficient use of the data we own. …</a:t>
            </a:r>
            <a:br>
              <a:rPr lang="en-GB" sz="2000" b="0" i="0" u="none" strike="noStrike" baseline="0" dirty="0">
                <a:solidFill>
                  <a:srgbClr val="000000"/>
                </a:solidFill>
              </a:rPr>
            </a:br>
            <a:r>
              <a:rPr lang="en-GB" sz="2000" b="0" i="0" u="none" strike="noStrike" baseline="0" dirty="0">
                <a:solidFill>
                  <a:srgbClr val="000000"/>
                </a:solidFill>
              </a:rPr>
              <a:t>ensure that all contracts … enable data extraction in a common format … to ensure accessibility and transparency.” (p.61)</a:t>
            </a:r>
          </a:p>
          <a:p>
            <a:endParaRPr lang="en-GB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B5B41F-35F0-8EB3-0429-AB4B40F72CB1}"/>
              </a:ext>
            </a:extLst>
          </p:cNvPr>
          <p:cNvSpPr txBox="1"/>
          <p:nvPr/>
        </p:nvSpPr>
        <p:spPr>
          <a:xfrm>
            <a:off x="252772" y="1340768"/>
            <a:ext cx="39139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0" u="none" strike="noStrike" baseline="0" dirty="0">
                <a:solidFill>
                  <a:srgbClr val="565454"/>
                </a:solidFill>
                <a:latin typeface="HelveticaNeueLT Pro 45 Lt"/>
              </a:rPr>
              <a:t>Digital, data and technology considerations </a:t>
            </a:r>
            <a:r>
              <a:rPr lang="en-GB" sz="2000" i="0" u="none" strike="noStrike" baseline="0" dirty="0">
                <a:solidFill>
                  <a:srgbClr val="565454"/>
                </a:solidFill>
                <a:latin typeface="HelveticaNeueLT Pro 45 Lt"/>
              </a:rPr>
              <a:t>(pp.56-62):</a:t>
            </a:r>
            <a:endParaRPr lang="en-GB" sz="2000" dirty="0">
              <a:solidFill>
                <a:srgbClr val="565454"/>
              </a:solidFill>
              <a:latin typeface="HelveticaNeueLT Pro 45 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rgbClr val="565454"/>
                </a:solidFill>
                <a:latin typeface="HelveticaNeueLT Pro 45 Lt"/>
              </a:rPr>
              <a:t>Legacy IT and up-to-date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565454"/>
                </a:solidFill>
                <a:latin typeface="HelveticaNeueLT Pro 45 Lt"/>
              </a:rPr>
              <a:t>Intellectual property (IP)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565454"/>
                </a:solidFill>
                <a:latin typeface="HelveticaNeueLT Pro 45 Lt"/>
              </a:rPr>
              <a:t>Cyber security 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3"/>
                </a:solidFill>
                <a:latin typeface="HelveticaNeueLT Pro 45 Lt"/>
              </a:rPr>
              <a:t>Open and interoperable data and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565454"/>
                </a:solidFill>
                <a:latin typeface="HelveticaNeueLT Pro 45 Lt"/>
              </a:rPr>
              <a:t>API technical and data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565454"/>
                </a:solidFill>
                <a:latin typeface="HelveticaNeueLT Pro 45 Lt"/>
              </a:rPr>
              <a:t>Contractual terms and conditions for cloud</a:t>
            </a:r>
          </a:p>
        </p:txBody>
      </p:sp>
    </p:spTree>
    <p:extLst>
      <p:ext uri="{BB962C8B-B14F-4D97-AF65-F5344CB8AC3E}">
        <p14:creationId xmlns:p14="http://schemas.microsoft.com/office/powerpoint/2010/main" val="209870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8223" y="5977086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GB">
                <a:solidFill>
                  <a:srgbClr val="004A7F"/>
                </a:solidFill>
              </a:rPr>
              <a:t>Digital Leadership</a:t>
            </a:r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7504" y="99400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Interoperability turns data into information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881BA3-AB7A-45B3-AABD-8A93FF81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9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5D9C16-C815-46FD-B9CD-456448065DBE}"/>
              </a:ext>
            </a:extLst>
          </p:cNvPr>
          <p:cNvSpPr txBox="1"/>
          <p:nvPr/>
        </p:nvSpPr>
        <p:spPr>
          <a:xfrm>
            <a:off x="2573778" y="1328569"/>
            <a:ext cx="626469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 2011, UK Government has aspired to be able to easily exchange </a:t>
            </a:r>
            <a:r>
              <a:rPr lang="en-GB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open, shareable asset information</a:t>
            </a:r>
            <a:r>
              <a:rPr lang="en-GB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cs typeface="Arial" panose="020B0604020202020204" pitchFamily="34" charset="0"/>
              </a:rPr>
              <a:t>Information to help design and manage the asset, and record changes to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cs typeface="Arial" panose="020B0604020202020204" pitchFamily="34" charset="0"/>
              </a:rPr>
              <a:t>Structured information exchanged across the contract line to facilitate a smooth handover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cs typeface="Arial" panose="020B0604020202020204" pitchFamily="34" charset="0"/>
              </a:rPr>
              <a:t>Information to support operations during the whole asset lifecycle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cs typeface="Arial" panose="020B0604020202020204" pitchFamily="34" charset="0"/>
              </a:rPr>
              <a:t>Information held in audit trails – ensuring regulatory compliance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cs typeface="Arial" panose="020B0604020202020204" pitchFamily="34" charset="0"/>
              </a:rPr>
              <a:t>Information that can be exchanged with other assets</a:t>
            </a:r>
          </a:p>
          <a:p>
            <a:pPr marL="0" marR="0" lvl="0" indent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of 2021,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interoperability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now explicitly highlighted as a key requirement in UK Government construction strategy (expressed in the </a:t>
            </a:r>
            <a:r>
              <a:rPr kumimoji="0" lang="en-GB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Construction Playbook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the </a:t>
            </a:r>
            <a:r>
              <a:rPr kumimoji="0" lang="en-GB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 Roadmap 2030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9" name="Picture 8" descr="A picture containing text, businesscard&#10;&#10;Description automatically generated">
            <a:extLst>
              <a:ext uri="{FF2B5EF4-FFF2-40B4-BE49-F238E27FC236}">
                <a16:creationId xmlns:a16="http://schemas.microsoft.com/office/drawing/2014/main" id="{9EDEB1DC-91D0-4B26-B614-629F7239A4A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7191"/>
            <a:ext cx="2232248" cy="31536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EEBDDE-A0BB-4054-BABE-9D0B957EA5A0}"/>
              </a:ext>
            </a:extLst>
          </p:cNvPr>
          <p:cNvSpPr txBox="1"/>
          <p:nvPr/>
        </p:nvSpPr>
        <p:spPr>
          <a:xfrm>
            <a:off x="179512" y="561065"/>
            <a:ext cx="8687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800" b="1" i="0" dirty="0">
                <a:solidFill>
                  <a:schemeClr val="accent5"/>
                </a:solidFill>
                <a:effectLst/>
              </a:rPr>
              <a:t>The ability to exchange and use information securely, ensuring that information is independent of the technologies used to deliver it</a:t>
            </a:r>
            <a:r>
              <a:rPr lang="en-GB" dirty="0">
                <a:solidFill>
                  <a:schemeClr val="accent5"/>
                </a:solidFill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5962388"/>
      </p:ext>
    </p:extLst>
  </p:cSld>
  <p:clrMapOvr>
    <a:masterClrMapping/>
  </p:clrMapOvr>
</p:sld>
</file>

<file path=ppt/theme/theme1.xml><?xml version="1.0" encoding="utf-8"?>
<a:theme xmlns:a="http://schemas.openxmlformats.org/drawingml/2006/main" name="4-3_RA">
  <a:themeElements>
    <a:clrScheme name="BEIS Colours">
      <a:dk1>
        <a:srgbClr val="004A7F"/>
      </a:dk1>
      <a:lt1>
        <a:srgbClr val="FFFFFF"/>
      </a:lt1>
      <a:dk2>
        <a:srgbClr val="FFFFFF"/>
      </a:dk2>
      <a:lt2>
        <a:srgbClr val="FFFFFF"/>
      </a:lt2>
      <a:accent1>
        <a:srgbClr val="004A7F"/>
      </a:accent1>
      <a:accent2>
        <a:srgbClr val="55565A"/>
      </a:accent2>
      <a:accent3>
        <a:srgbClr val="73B72B"/>
      </a:accent3>
      <a:accent4>
        <a:srgbClr val="EE751B"/>
      </a:accent4>
      <a:accent5>
        <a:srgbClr val="AA1580"/>
      </a:accent5>
      <a:accent6>
        <a:srgbClr val="CBC1AF"/>
      </a:accent6>
      <a:hlink>
        <a:srgbClr val="1C9CD9"/>
      </a:hlink>
      <a:folHlink>
        <a:srgbClr val="1C9CD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IS-Powerpoint-template-standard-screen-narrow-logo" id="{8D526677-D585-47B1-870F-05844B84F359}" vid="{E8FA540D-7C60-40F8-B78F-6C0EFDE438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84AE271-692C-4328-8DDB-51CC31CF121F}">
  <we:reference id="6da5b0d7-dbb0-49a9-93ba-d19c80971ba6" version="8.0.3.0" store="EXCatalog" storeType="EXCatalog"/>
  <we:alternateReferences>
    <we:reference id="WA104381050" version="8.0.3.0" store="en-GB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B6C4C8B62A24E8FF6C1BEB6F9A092" ma:contentTypeVersion="" ma:contentTypeDescription="Create a new document." ma:contentTypeScope="" ma:versionID="dc1890082621a5153809030bc6b92479">
  <xsd:schema xmlns:xsd="http://www.w3.org/2001/XMLSchema" xmlns:xs="http://www.w3.org/2001/XMLSchema" xmlns:p="http://schemas.microsoft.com/office/2006/metadata/properties" xmlns:ns2="144bf080-214f-403b-a9fc-8e96467922da" xmlns:ns3="4802f5d8-eb31-4047-8075-bf0e2351b4f3" targetNamespace="http://schemas.microsoft.com/office/2006/metadata/properties" ma:root="true" ma:fieldsID="46d612c2249a9b9a3d588b45dfa4237c" ns2:_="" ns3:_="">
    <xsd:import namespace="144bf080-214f-403b-a9fc-8e96467922da"/>
    <xsd:import namespace="4802f5d8-eb31-4047-8075-bf0e2351b4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4bf080-214f-403b-a9fc-8e96467922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27f011-1a9c-4bbb-bffd-f61e666ec8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02f5d8-eb31-4047-8075-bf0e2351b4f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3AC9188-47C3-4291-B5BD-CBF5A6E6AC45}" ma:internalName="TaxCatchAll" ma:showField="CatchAllData" ma:web="{35e35c9c-636f-4744-a336-fb593c87f8f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4bf080-214f-403b-a9fc-8e96467922da">
      <Terms xmlns="http://schemas.microsoft.com/office/infopath/2007/PartnerControls"/>
    </lcf76f155ced4ddcb4097134ff3c332f>
    <TaxCatchAll xmlns="4802f5d8-eb31-4047-8075-bf0e2351b4f3" xsi:nil="true"/>
  </documentManagement>
</p:properties>
</file>

<file path=customXml/itemProps1.xml><?xml version="1.0" encoding="utf-8"?>
<ds:datastoreItem xmlns:ds="http://schemas.openxmlformats.org/officeDocument/2006/customXml" ds:itemID="{5F5E05DF-4540-4B54-9F1B-9274F9C9EBD8}"/>
</file>

<file path=customXml/itemProps2.xml><?xml version="1.0" encoding="utf-8"?>
<ds:datastoreItem xmlns:ds="http://schemas.openxmlformats.org/officeDocument/2006/customXml" ds:itemID="{35F669DA-77FC-43E4-A34C-0079F6A593D1}"/>
</file>

<file path=customXml/itemProps3.xml><?xml version="1.0" encoding="utf-8"?>
<ds:datastoreItem xmlns:ds="http://schemas.openxmlformats.org/officeDocument/2006/customXml" ds:itemID="{953F79D4-D2F2-4B88-AB68-3210182B5970}"/>
</file>

<file path=docProps/app.xml><?xml version="1.0" encoding="utf-8"?>
<Properties xmlns="http://schemas.openxmlformats.org/officeDocument/2006/extended-properties" xmlns:vt="http://schemas.openxmlformats.org/officeDocument/2006/docPropsVTypes">
  <Template>BEIS-presentation-on-screen-show-4-3-PowerPoint (2)</Template>
  <TotalTime>3885</TotalTime>
  <Words>1695</Words>
  <Application>Microsoft Office PowerPoint</Application>
  <PresentationFormat>On-screen Show (4:3)</PresentationFormat>
  <Paragraphs>180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HelveticaNeueLT Pro 45 Lt</vt:lpstr>
      <vt:lpstr>4-3_RA</vt:lpstr>
      <vt:lpstr>UK Government policy and why interoperability is so important (GIIG)    The Government’s Construction and DDaT Playbooks, and the TIP Information Management Mandate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this template</dc:title>
  <dc:creator>Walters, Nicola (BEIS)</dc:creator>
  <cp:lastModifiedBy>Harradence, Fergus (Infrastructure &amp; Materials)</cp:lastModifiedBy>
  <cp:revision>83</cp:revision>
  <cp:lastPrinted>2018-10-03T09:40:11Z</cp:lastPrinted>
  <dcterms:created xsi:type="dcterms:W3CDTF">2018-04-11T09:47:07Z</dcterms:created>
  <dcterms:modified xsi:type="dcterms:W3CDTF">2022-05-16T07:12:19Z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62f585-b40f-4ab9-bafe-39150f03d124_Enabled">
    <vt:lpwstr>true</vt:lpwstr>
  </property>
  <property fmtid="{D5CDD505-2E9C-101B-9397-08002B2CF9AE}" pid="3" name="MSIP_Label_ba62f585-b40f-4ab9-bafe-39150f03d124_SetDate">
    <vt:lpwstr>2021-11-03T08:53:47Z</vt:lpwstr>
  </property>
  <property fmtid="{D5CDD505-2E9C-101B-9397-08002B2CF9AE}" pid="4" name="MSIP_Label_ba62f585-b40f-4ab9-bafe-39150f03d124_Method">
    <vt:lpwstr>Standard</vt:lpwstr>
  </property>
  <property fmtid="{D5CDD505-2E9C-101B-9397-08002B2CF9AE}" pid="5" name="MSIP_Label_ba62f585-b40f-4ab9-bafe-39150f03d124_Name">
    <vt:lpwstr>OFFICIAL</vt:lpwstr>
  </property>
  <property fmtid="{D5CDD505-2E9C-101B-9397-08002B2CF9AE}" pid="6" name="MSIP_Label_ba62f585-b40f-4ab9-bafe-39150f03d124_SiteId">
    <vt:lpwstr>cbac7005-02c1-43eb-b497-e6492d1b2dd8</vt:lpwstr>
  </property>
  <property fmtid="{D5CDD505-2E9C-101B-9397-08002B2CF9AE}" pid="7" name="MSIP_Label_ba62f585-b40f-4ab9-bafe-39150f03d124_ActionId">
    <vt:lpwstr>6de1d9cf-ecab-40ab-8225-61a064f2a375</vt:lpwstr>
  </property>
  <property fmtid="{D5CDD505-2E9C-101B-9397-08002B2CF9AE}" pid="8" name="MSIP_Label_ba62f585-b40f-4ab9-bafe-39150f03d124_ContentBits">
    <vt:lpwstr>0</vt:lpwstr>
  </property>
  <property fmtid="{D5CDD505-2E9C-101B-9397-08002B2CF9AE}" pid="9" name="ContentTypeId">
    <vt:lpwstr>0x0101000B2B6C4C8B62A24E8FF6C1BEB6F9A092</vt:lpwstr>
  </property>
</Properties>
</file>