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1253" r:id="rId5"/>
    <p:sldId id="1328" r:id="rId6"/>
    <p:sldId id="1308" r:id="rId7"/>
    <p:sldId id="1363" r:id="rId8"/>
    <p:sldId id="1342" r:id="rId9"/>
    <p:sldId id="1322" r:id="rId10"/>
    <p:sldId id="1309" r:id="rId11"/>
    <p:sldId id="1361" r:id="rId12"/>
    <p:sldId id="1337" r:id="rId13"/>
    <p:sldId id="1338" r:id="rId14"/>
    <p:sldId id="135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56"/>
    <a:srgbClr val="1B89CE"/>
    <a:srgbClr val="2B87C8"/>
    <a:srgbClr val="2979B2"/>
    <a:srgbClr val="256A9B"/>
    <a:srgbClr val="595959"/>
    <a:srgbClr val="F6F6F6"/>
    <a:srgbClr val="0A17A9"/>
    <a:srgbClr val="0071BA"/>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847" autoAdjust="0"/>
  </p:normalViewPr>
  <p:slideViewPr>
    <p:cSldViewPr snapToGrid="0">
      <p:cViewPr>
        <p:scale>
          <a:sx n="100" d="100"/>
          <a:sy n="100" d="100"/>
        </p:scale>
        <p:origin x="450" y="1362"/>
      </p:cViewPr>
      <p:guideLst/>
    </p:cSldViewPr>
  </p:slideViewPr>
  <p:notesTextViewPr>
    <p:cViewPr>
      <p:scale>
        <a:sx n="20" d="100"/>
        <a:sy n="20" d="100"/>
      </p:scale>
      <p:origin x="0" y="0"/>
    </p:cViewPr>
  </p:notesTextViewPr>
  <p:sorterViewPr>
    <p:cViewPr>
      <p:scale>
        <a:sx n="100" d="100"/>
        <a:sy n="100" d="100"/>
      </p:scale>
      <p:origin x="0" y="-36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00E1BC-4669-4137-9182-A4F93C95023C}" type="datetimeFigureOut">
              <a:rPr lang="en-GB" smtClean="0"/>
              <a:t>11/05/2021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B392F9-CB38-475F-99BD-183F2D6F3733}" type="slidenum">
              <a:rPr lang="en-GB" smtClean="0"/>
              <a:t>‹#›</a:t>
            </a:fld>
            <a:endParaRPr lang="en-GB"/>
          </a:p>
        </p:txBody>
      </p:sp>
    </p:spTree>
    <p:extLst>
      <p:ext uri="{BB962C8B-B14F-4D97-AF65-F5344CB8AC3E}">
        <p14:creationId xmlns:p14="http://schemas.microsoft.com/office/powerpoint/2010/main" val="292966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1</a:t>
            </a:fld>
            <a:endParaRPr lang="en-GB"/>
          </a:p>
        </p:txBody>
      </p:sp>
    </p:spTree>
    <p:extLst>
      <p:ext uri="{BB962C8B-B14F-4D97-AF65-F5344CB8AC3E}">
        <p14:creationId xmlns:p14="http://schemas.microsoft.com/office/powerpoint/2010/main" val="1155250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10</a:t>
            </a:fld>
            <a:endParaRPr lang="en-GB"/>
          </a:p>
        </p:txBody>
      </p:sp>
    </p:spTree>
    <p:extLst>
      <p:ext uri="{BB962C8B-B14F-4D97-AF65-F5344CB8AC3E}">
        <p14:creationId xmlns:p14="http://schemas.microsoft.com/office/powerpoint/2010/main" val="4235272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2</a:t>
            </a:fld>
            <a:endParaRPr lang="en-GB"/>
          </a:p>
        </p:txBody>
      </p:sp>
    </p:spTree>
    <p:extLst>
      <p:ext uri="{BB962C8B-B14F-4D97-AF65-F5344CB8AC3E}">
        <p14:creationId xmlns:p14="http://schemas.microsoft.com/office/powerpoint/2010/main" val="106386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3</a:t>
            </a:fld>
            <a:endParaRPr lang="en-GB"/>
          </a:p>
        </p:txBody>
      </p:sp>
    </p:spTree>
    <p:extLst>
      <p:ext uri="{BB962C8B-B14F-4D97-AF65-F5344CB8AC3E}">
        <p14:creationId xmlns:p14="http://schemas.microsoft.com/office/powerpoint/2010/main" val="3630073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4</a:t>
            </a:fld>
            <a:endParaRPr lang="en-GB"/>
          </a:p>
        </p:txBody>
      </p:sp>
    </p:spTree>
    <p:extLst>
      <p:ext uri="{BB962C8B-B14F-4D97-AF65-F5344CB8AC3E}">
        <p14:creationId xmlns:p14="http://schemas.microsoft.com/office/powerpoint/2010/main" val="3807131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5</a:t>
            </a:fld>
            <a:endParaRPr lang="en-GB"/>
          </a:p>
        </p:txBody>
      </p:sp>
    </p:spTree>
    <p:extLst>
      <p:ext uri="{BB962C8B-B14F-4D97-AF65-F5344CB8AC3E}">
        <p14:creationId xmlns:p14="http://schemas.microsoft.com/office/powerpoint/2010/main" val="3599817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6</a:t>
            </a:fld>
            <a:endParaRPr lang="en-GB"/>
          </a:p>
        </p:txBody>
      </p:sp>
    </p:spTree>
    <p:extLst>
      <p:ext uri="{BB962C8B-B14F-4D97-AF65-F5344CB8AC3E}">
        <p14:creationId xmlns:p14="http://schemas.microsoft.com/office/powerpoint/2010/main" val="314247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7</a:t>
            </a:fld>
            <a:endParaRPr lang="en-GB"/>
          </a:p>
        </p:txBody>
      </p:sp>
    </p:spTree>
    <p:extLst>
      <p:ext uri="{BB962C8B-B14F-4D97-AF65-F5344CB8AC3E}">
        <p14:creationId xmlns:p14="http://schemas.microsoft.com/office/powerpoint/2010/main" val="2390311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8</a:t>
            </a:fld>
            <a:endParaRPr lang="en-GB"/>
          </a:p>
        </p:txBody>
      </p:sp>
    </p:spTree>
    <p:extLst>
      <p:ext uri="{BB962C8B-B14F-4D97-AF65-F5344CB8AC3E}">
        <p14:creationId xmlns:p14="http://schemas.microsoft.com/office/powerpoint/2010/main" val="3461282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B392F9-CB38-475F-99BD-183F2D6F3733}" type="slidenum">
              <a:rPr lang="en-GB" smtClean="0"/>
              <a:t>9</a:t>
            </a:fld>
            <a:endParaRPr lang="en-GB"/>
          </a:p>
        </p:txBody>
      </p:sp>
    </p:spTree>
    <p:extLst>
      <p:ext uri="{BB962C8B-B14F-4D97-AF65-F5344CB8AC3E}">
        <p14:creationId xmlns:p14="http://schemas.microsoft.com/office/powerpoint/2010/main" val="1799460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C9B64E-E740-4CF9-9997-F4B7AEB3BF61}"/>
              </a:ext>
            </a:extLst>
          </p:cNvPr>
          <p:cNvSpPr/>
          <p:nvPr userDrawn="1"/>
        </p:nvSpPr>
        <p:spPr>
          <a:xfrm>
            <a:off x="0" y="6076950"/>
            <a:ext cx="12207290" cy="781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Box 28">
            <a:extLst>
              <a:ext uri="{FF2B5EF4-FFF2-40B4-BE49-F238E27FC236}">
                <a16:creationId xmlns:a16="http://schemas.microsoft.com/office/drawing/2014/main" id="{D35D90C6-30F4-429C-A008-5F55E24C31E3}"/>
              </a:ext>
            </a:extLst>
          </p:cNvPr>
          <p:cNvSpPr txBox="1"/>
          <p:nvPr userDrawn="1"/>
        </p:nvSpPr>
        <p:spPr>
          <a:xfrm>
            <a:off x="111255" y="6103586"/>
            <a:ext cx="370712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3056"/>
                </a:solidFill>
                <a:effectLst/>
                <a:uLnTx/>
                <a:uFillTx/>
                <a:latin typeface="Calibri" panose="020F0502020204030204"/>
                <a:ea typeface="+mn-ea"/>
                <a:cs typeface="+mn-cs"/>
              </a:rPr>
              <a:t>Digital Twin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3056"/>
                </a:solidFill>
                <a:effectLst/>
                <a:uLnTx/>
                <a:uFillTx/>
                <a:latin typeface="Calibri" panose="020F0502020204030204"/>
                <a:ea typeface="+mn-ea"/>
                <a:cs typeface="+mn-cs"/>
              </a:rPr>
              <a:t>Interactive Navigator</a:t>
            </a:r>
          </a:p>
        </p:txBody>
      </p:sp>
      <p:pic>
        <p:nvPicPr>
          <p:cNvPr id="5" name="Picture 4" descr="Logo&#10;&#10;Description automatically generated with medium confidence">
            <a:extLst>
              <a:ext uri="{FF2B5EF4-FFF2-40B4-BE49-F238E27FC236}">
                <a16:creationId xmlns:a16="http://schemas.microsoft.com/office/drawing/2014/main" id="{2CFFB166-9AE2-4737-8DEA-4296C38B90B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2712583" y="6179238"/>
            <a:ext cx="1421009" cy="597315"/>
          </a:xfrm>
          <a:prstGeom prst="rect">
            <a:avLst/>
          </a:prstGeom>
        </p:spPr>
      </p:pic>
    </p:spTree>
    <p:extLst>
      <p:ext uri="{BB962C8B-B14F-4D97-AF65-F5344CB8AC3E}">
        <p14:creationId xmlns:p14="http://schemas.microsoft.com/office/powerpoint/2010/main" val="124852877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779610"/>
      </p:ext>
    </p:extLst>
  </p:cSld>
  <p:clrMap bg1="lt1" tx1="dk1" bg2="lt2" tx2="dk2" accent1="accent1" accent2="accent2" accent3="accent3" accent4="accent4" accent5="accent5" accent6="accent6" hlink="hlink" folHlink="folHlink"/>
  <p:sldLayoutIdLst>
    <p:sldLayoutId id="2147483670" r:id="rId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microsoft.com/office/2007/relationships/hdphoto" Target="../media/hdphoto2.wdp"/><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urldefense.proofpoint.com/v2/url?u=https-3A__digitaltwinhub.co.uk_login_&amp;d=DwMFAg&amp;c=TQzoP61-bYDBLzNd0XmHrw&amp;r=OzEDjXexnTHy3dEBNZ8u5Gk2ct4Rsowq9E51rNDLWwY&amp;m=eA6J-Y1ZfDkSZimWoUfJFHCRTjmvOQS_R8cepjNjpGA&amp;s=uX2ccvr3XhCBsDK6y3pbbavvoU6temeNYYq_HvlUvhE&amp;e=" TargetMode="External"/><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urldefense.proofpoint.com/v2/url?u=https-3A__digitaltwinhub.co.uk_files_file_62-2Ddigital-2Dtwin-2Dtoolkit_&amp;d=DwMFAg&amp;c=TQzoP61-bYDBLzNd0XmHrw&amp;r=OzEDjXexnTHy3dEBNZ8u5Gk2ct4Rsowq9E51rNDLWwY&amp;m=eA6J-Y1ZfDkSZimWoUfJFHCRTjmvOQS_R8cepjNjpGA&amp;s=Q2vkxeXaP4RjGHh8YNOYBBtRJejA2DfqkDyb80YHHjY&amp;e=" TargetMode="External"/><Relationship Id="rId4" Type="http://schemas.openxmlformats.org/officeDocument/2006/relationships/hyperlink" Target="https://urldefense.proofpoint.com/v2/url?u=https-3A__digitaltwinhub.co.uk_register_&amp;d=DwMFAg&amp;c=TQzoP61-bYDBLzNd0XmHrw&amp;r=OzEDjXexnTHy3dEBNZ8u5Gk2ct4Rsowq9E51rNDLWwY&amp;m=eA6J-Y1ZfDkSZimWoUfJFHCRTjmvOQS_R8cepjNjpGA&amp;s=W65Ko6hMNURk0tbI02HGnfaZ7xOwf2xYeRZd9EgIY2Q&amp;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ircuit board&#10;&#10;Description automatically generated with medium confidence">
            <a:extLst>
              <a:ext uri="{FF2B5EF4-FFF2-40B4-BE49-F238E27FC236}">
                <a16:creationId xmlns:a16="http://schemas.microsoft.com/office/drawing/2014/main" id="{F9F69C2E-2FE4-46D3-AC71-F157289F4F1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534" y="-16292"/>
            <a:ext cx="12194534" cy="6093604"/>
          </a:xfrm>
          <a:prstGeom prst="rect">
            <a:avLst/>
          </a:prstGeom>
        </p:spPr>
      </p:pic>
      <p:sp>
        <p:nvSpPr>
          <p:cNvPr id="41" name="Rectangle 40">
            <a:extLst>
              <a:ext uri="{FF2B5EF4-FFF2-40B4-BE49-F238E27FC236}">
                <a16:creationId xmlns:a16="http://schemas.microsoft.com/office/drawing/2014/main" id="{1A093E2E-6AD4-4F1C-B777-34EC1EBFD5A0}"/>
              </a:ext>
            </a:extLst>
          </p:cNvPr>
          <p:cNvSpPr/>
          <p:nvPr/>
        </p:nvSpPr>
        <p:spPr>
          <a:xfrm>
            <a:off x="-2534" y="-8146"/>
            <a:ext cx="11191470" cy="6093604"/>
          </a:xfrm>
          <a:prstGeom prst="rect">
            <a:avLst/>
          </a:prstGeom>
          <a:gradFill>
            <a:gsLst>
              <a:gs pos="35000">
                <a:schemeClr val="tx1"/>
              </a:gs>
              <a:gs pos="100000">
                <a:schemeClr val="tx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BFEBD521-309A-4383-A8B2-9C4D46752230}"/>
              </a:ext>
            </a:extLst>
          </p:cNvPr>
          <p:cNvSpPr/>
          <p:nvPr/>
        </p:nvSpPr>
        <p:spPr>
          <a:xfrm>
            <a:off x="416355" y="2324585"/>
            <a:ext cx="7184595" cy="369332"/>
          </a:xfrm>
          <a:prstGeom prst="rect">
            <a:avLst/>
          </a:prstGeom>
        </p:spPr>
        <p:txBody>
          <a:bodyPr wrap="square">
            <a:spAutoFit/>
          </a:bodyPr>
          <a:lstStyle/>
          <a:p>
            <a:r>
              <a:rPr lang="en-GB" dirty="0">
                <a:solidFill>
                  <a:schemeClr val="bg1"/>
                </a:solidFill>
              </a:rPr>
              <a:t>Editable templates</a:t>
            </a:r>
          </a:p>
        </p:txBody>
      </p:sp>
      <p:sp>
        <p:nvSpPr>
          <p:cNvPr id="54" name="Freeform: Shape 53">
            <a:extLst>
              <a:ext uri="{FF2B5EF4-FFF2-40B4-BE49-F238E27FC236}">
                <a16:creationId xmlns:a16="http://schemas.microsoft.com/office/drawing/2014/main" id="{04EDDCBA-A590-47E0-9241-B029FB5A8CCF}"/>
              </a:ext>
            </a:extLst>
          </p:cNvPr>
          <p:cNvSpPr/>
          <p:nvPr/>
        </p:nvSpPr>
        <p:spPr>
          <a:xfrm>
            <a:off x="0" y="341071"/>
            <a:ext cx="6463926" cy="1392918"/>
          </a:xfrm>
          <a:custGeom>
            <a:avLst/>
            <a:gdLst>
              <a:gd name="connsiteX0" fmla="*/ 1194634 w 4239073"/>
              <a:gd name="connsiteY0" fmla="*/ 0 h 498918"/>
              <a:gd name="connsiteX1" fmla="*/ 4239073 w 4239073"/>
              <a:gd name="connsiteY1" fmla="*/ 0 h 498918"/>
              <a:gd name="connsiteX2" fmla="*/ 4239073 w 4239073"/>
              <a:gd name="connsiteY2" fmla="*/ 1215 h 498918"/>
              <a:gd name="connsiteX3" fmla="*/ 3800333 w 4239073"/>
              <a:gd name="connsiteY3" fmla="*/ 498918 h 498918"/>
              <a:gd name="connsiteX4" fmla="*/ 1194634 w 4239073"/>
              <a:gd name="connsiteY4" fmla="*/ 498918 h 498918"/>
              <a:gd name="connsiteX5" fmla="*/ 0 w 4239073"/>
              <a:gd name="connsiteY5" fmla="*/ 0 h 498918"/>
              <a:gd name="connsiteX6" fmla="*/ 1194633 w 4239073"/>
              <a:gd name="connsiteY6" fmla="*/ 0 h 498918"/>
              <a:gd name="connsiteX7" fmla="*/ 1194633 w 4239073"/>
              <a:gd name="connsiteY7" fmla="*/ 498918 h 498918"/>
              <a:gd name="connsiteX8" fmla="*/ 0 w 4239073"/>
              <a:gd name="connsiteY8" fmla="*/ 498918 h 49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9073" h="498918">
                <a:moveTo>
                  <a:pt x="1194634" y="0"/>
                </a:moveTo>
                <a:lnTo>
                  <a:pt x="4239073" y="0"/>
                </a:lnTo>
                <a:lnTo>
                  <a:pt x="4239073" y="1215"/>
                </a:lnTo>
                <a:lnTo>
                  <a:pt x="3800333" y="498918"/>
                </a:lnTo>
                <a:lnTo>
                  <a:pt x="1194634" y="498918"/>
                </a:lnTo>
                <a:close/>
                <a:moveTo>
                  <a:pt x="0" y="0"/>
                </a:moveTo>
                <a:lnTo>
                  <a:pt x="1194633" y="0"/>
                </a:lnTo>
                <a:lnTo>
                  <a:pt x="1194633" y="498918"/>
                </a:lnTo>
                <a:lnTo>
                  <a:pt x="0" y="498918"/>
                </a:lnTo>
                <a:close/>
              </a:path>
            </a:pathLst>
          </a:custGeom>
          <a:solidFill>
            <a:srgbClr val="0030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24" name="TextBox 23">
            <a:extLst>
              <a:ext uri="{FF2B5EF4-FFF2-40B4-BE49-F238E27FC236}">
                <a16:creationId xmlns:a16="http://schemas.microsoft.com/office/drawing/2014/main" id="{AF60EFC8-E1B1-4ADF-BE00-BFF312775704}"/>
              </a:ext>
            </a:extLst>
          </p:cNvPr>
          <p:cNvSpPr txBox="1"/>
          <p:nvPr/>
        </p:nvSpPr>
        <p:spPr>
          <a:xfrm>
            <a:off x="507347" y="780688"/>
            <a:ext cx="5415734" cy="400110"/>
          </a:xfrm>
          <a:prstGeom prst="rect">
            <a:avLst/>
          </a:prstGeom>
          <a:noFill/>
        </p:spPr>
        <p:txBody>
          <a:bodyPr wrap="square" rtlCol="0">
            <a:spAutoFit/>
          </a:bodyPr>
          <a:lstStyle/>
          <a:p>
            <a:pPr lvl="0" algn="just">
              <a:defRPr/>
            </a:pPr>
            <a:r>
              <a:rPr lang="en-GB" sz="2000" b="1" dirty="0">
                <a:solidFill>
                  <a:schemeClr val="bg1"/>
                </a:solidFill>
              </a:rPr>
              <a:t>Welcome </a:t>
            </a:r>
            <a:r>
              <a:rPr lang="en-GB" sz="2000" dirty="0">
                <a:solidFill>
                  <a:schemeClr val="bg1"/>
                </a:solidFill>
              </a:rPr>
              <a:t>to the Digital Twin Navigator </a:t>
            </a:r>
          </a:p>
        </p:txBody>
      </p:sp>
      <p:sp>
        <p:nvSpPr>
          <p:cNvPr id="55" name="Freeform: Shape 54">
            <a:extLst>
              <a:ext uri="{FF2B5EF4-FFF2-40B4-BE49-F238E27FC236}">
                <a16:creationId xmlns:a16="http://schemas.microsoft.com/office/drawing/2014/main" id="{8C5C3D96-90B1-4E1A-8E70-875E0F20B53C}"/>
              </a:ext>
            </a:extLst>
          </p:cNvPr>
          <p:cNvSpPr/>
          <p:nvPr/>
        </p:nvSpPr>
        <p:spPr>
          <a:xfrm>
            <a:off x="-1" y="341071"/>
            <a:ext cx="4239073" cy="425242"/>
          </a:xfrm>
          <a:custGeom>
            <a:avLst/>
            <a:gdLst>
              <a:gd name="connsiteX0" fmla="*/ 1194634 w 4239073"/>
              <a:gd name="connsiteY0" fmla="*/ 0 h 498918"/>
              <a:gd name="connsiteX1" fmla="*/ 4239073 w 4239073"/>
              <a:gd name="connsiteY1" fmla="*/ 0 h 498918"/>
              <a:gd name="connsiteX2" fmla="*/ 4239073 w 4239073"/>
              <a:gd name="connsiteY2" fmla="*/ 1215 h 498918"/>
              <a:gd name="connsiteX3" fmla="*/ 3800333 w 4239073"/>
              <a:gd name="connsiteY3" fmla="*/ 498918 h 498918"/>
              <a:gd name="connsiteX4" fmla="*/ 1194634 w 4239073"/>
              <a:gd name="connsiteY4" fmla="*/ 498918 h 498918"/>
              <a:gd name="connsiteX5" fmla="*/ 0 w 4239073"/>
              <a:gd name="connsiteY5" fmla="*/ 0 h 498918"/>
              <a:gd name="connsiteX6" fmla="*/ 1194633 w 4239073"/>
              <a:gd name="connsiteY6" fmla="*/ 0 h 498918"/>
              <a:gd name="connsiteX7" fmla="*/ 1194633 w 4239073"/>
              <a:gd name="connsiteY7" fmla="*/ 498918 h 498918"/>
              <a:gd name="connsiteX8" fmla="*/ 0 w 4239073"/>
              <a:gd name="connsiteY8" fmla="*/ 498918 h 49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9073" h="498918">
                <a:moveTo>
                  <a:pt x="1194634" y="0"/>
                </a:moveTo>
                <a:lnTo>
                  <a:pt x="4239073" y="0"/>
                </a:lnTo>
                <a:lnTo>
                  <a:pt x="4239073" y="1215"/>
                </a:lnTo>
                <a:lnTo>
                  <a:pt x="3800333" y="498918"/>
                </a:lnTo>
                <a:lnTo>
                  <a:pt x="1194634" y="498918"/>
                </a:lnTo>
                <a:close/>
                <a:moveTo>
                  <a:pt x="0" y="0"/>
                </a:moveTo>
                <a:lnTo>
                  <a:pt x="1194633" y="0"/>
                </a:lnTo>
                <a:lnTo>
                  <a:pt x="1194633" y="498918"/>
                </a:lnTo>
                <a:lnTo>
                  <a:pt x="0" y="498918"/>
                </a:lnTo>
                <a:close/>
              </a:path>
            </a:pathLst>
          </a:custGeom>
          <a:solidFill>
            <a:srgbClr val="0030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14" name="Rectangle 13">
            <a:extLst>
              <a:ext uri="{FF2B5EF4-FFF2-40B4-BE49-F238E27FC236}">
                <a16:creationId xmlns:a16="http://schemas.microsoft.com/office/drawing/2014/main" id="{E969F80C-A1D7-4F1C-9D1D-66AC234F7AE4}"/>
              </a:ext>
            </a:extLst>
          </p:cNvPr>
          <p:cNvSpPr/>
          <p:nvPr/>
        </p:nvSpPr>
        <p:spPr>
          <a:xfrm>
            <a:off x="10744873" y="5687095"/>
            <a:ext cx="1486932" cy="338554"/>
          </a:xfrm>
          <a:prstGeom prst="rect">
            <a:avLst/>
          </a:prstGeom>
        </p:spPr>
        <p:txBody>
          <a:bodyPr wrap="square">
            <a:spAutoFit/>
          </a:bodyPr>
          <a:lstStyle/>
          <a:p>
            <a:pPr lvl="0" algn="ctr">
              <a:defRPr/>
            </a:pPr>
            <a:r>
              <a:rPr lang="en-GB" sz="1600" dirty="0">
                <a:solidFill>
                  <a:schemeClr val="bg1"/>
                </a:solidFill>
              </a:rPr>
              <a:t>Version 01</a:t>
            </a:r>
            <a:endParaRPr lang="en-GB" b="1" i="1" dirty="0">
              <a:solidFill>
                <a:schemeClr val="bg1"/>
              </a:solidFill>
            </a:endParaRPr>
          </a:p>
        </p:txBody>
      </p:sp>
    </p:spTree>
    <p:extLst>
      <p:ext uri="{BB962C8B-B14F-4D97-AF65-F5344CB8AC3E}">
        <p14:creationId xmlns:p14="http://schemas.microsoft.com/office/powerpoint/2010/main" val="1162312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
            <a:extLst>
              <a:ext uri="{FF2B5EF4-FFF2-40B4-BE49-F238E27FC236}">
                <a16:creationId xmlns:a16="http://schemas.microsoft.com/office/drawing/2014/main" id="{995F6BBA-E3E3-4E69-812B-4D45E7054866}"/>
              </a:ext>
            </a:extLst>
          </p:cNvPr>
          <p:cNvGraphicFramePr>
            <a:graphicFrameLocks noGrp="1"/>
          </p:cNvGraphicFramePr>
          <p:nvPr>
            <p:extLst>
              <p:ext uri="{D42A27DB-BD31-4B8C-83A1-F6EECF244321}">
                <p14:modId xmlns:p14="http://schemas.microsoft.com/office/powerpoint/2010/main" val="1510370443"/>
              </p:ext>
            </p:extLst>
          </p:nvPr>
        </p:nvGraphicFramePr>
        <p:xfrm>
          <a:off x="539661" y="1267532"/>
          <a:ext cx="11112679" cy="2585720"/>
        </p:xfrm>
        <a:graphic>
          <a:graphicData uri="http://schemas.openxmlformats.org/drawingml/2006/table">
            <a:tbl>
              <a:tblPr firstRow="1" bandRow="1">
                <a:tableStyleId>{5C22544A-7EE6-4342-B048-85BDC9FD1C3A}</a:tableStyleId>
              </a:tblPr>
              <a:tblGrid>
                <a:gridCol w="821476">
                  <a:extLst>
                    <a:ext uri="{9D8B030D-6E8A-4147-A177-3AD203B41FA5}">
                      <a16:colId xmlns:a16="http://schemas.microsoft.com/office/drawing/2014/main" val="3604439753"/>
                    </a:ext>
                  </a:extLst>
                </a:gridCol>
                <a:gridCol w="6586977">
                  <a:extLst>
                    <a:ext uri="{9D8B030D-6E8A-4147-A177-3AD203B41FA5}">
                      <a16:colId xmlns:a16="http://schemas.microsoft.com/office/drawing/2014/main" val="1804031205"/>
                    </a:ext>
                  </a:extLst>
                </a:gridCol>
                <a:gridCol w="3704226">
                  <a:extLst>
                    <a:ext uri="{9D8B030D-6E8A-4147-A177-3AD203B41FA5}">
                      <a16:colId xmlns:a16="http://schemas.microsoft.com/office/drawing/2014/main" val="3660684402"/>
                    </a:ext>
                  </a:extLst>
                </a:gridCol>
              </a:tblGrid>
              <a:tr h="370840">
                <a:tc>
                  <a:txBody>
                    <a:bodyPr/>
                    <a:lstStyle/>
                    <a:p>
                      <a:pPr algn="ctr"/>
                      <a:r>
                        <a:rPr lang="en-GB" sz="1200" dirty="0"/>
                        <a:t>Ref</a:t>
                      </a:r>
                    </a:p>
                  </a:txBody>
                  <a:tcPr>
                    <a:solidFill>
                      <a:srgbClr val="003056"/>
                    </a:solidFill>
                  </a:tcPr>
                </a:tc>
                <a:tc>
                  <a:txBody>
                    <a:bodyPr/>
                    <a:lstStyle/>
                    <a:p>
                      <a:pPr algn="ctr"/>
                      <a:r>
                        <a:rPr lang="en-GB" sz="1200" dirty="0"/>
                        <a:t>Stage task</a:t>
                      </a:r>
                    </a:p>
                  </a:txBody>
                  <a:tcPr>
                    <a:solidFill>
                      <a:srgbClr val="003056"/>
                    </a:solidFill>
                  </a:tcPr>
                </a:tc>
                <a:tc>
                  <a:txBody>
                    <a:bodyPr/>
                    <a:lstStyle/>
                    <a:p>
                      <a:pPr algn="ctr"/>
                      <a:r>
                        <a:rPr lang="en-GB" sz="1200" dirty="0"/>
                        <a:t>Status</a:t>
                      </a:r>
                    </a:p>
                  </a:txBody>
                  <a:tcPr>
                    <a:solidFill>
                      <a:srgbClr val="003056"/>
                    </a:solidFill>
                  </a:tcPr>
                </a:tc>
                <a:extLst>
                  <a:ext uri="{0D108BD9-81ED-4DB2-BD59-A6C34878D82A}">
                    <a16:rowId xmlns:a16="http://schemas.microsoft.com/office/drawing/2014/main" val="3398746738"/>
                  </a:ext>
                </a:extLst>
              </a:tr>
              <a:tr h="266637">
                <a:tc>
                  <a:txBody>
                    <a:bodyPr/>
                    <a:lstStyle/>
                    <a:p>
                      <a:r>
                        <a:rPr lang="en-GB" sz="1200" dirty="0"/>
                        <a:t>1.</a:t>
                      </a:r>
                    </a:p>
                  </a:txBody>
                  <a:tcPr/>
                </a:tc>
                <a:tc>
                  <a:txBody>
                    <a:bodyPr/>
                    <a:lstStyle/>
                    <a:p>
                      <a:r>
                        <a:rPr lang="en-GB" sz="1200" dirty="0"/>
                        <a:t>DT is being curated effectively with systems monitoring in place</a:t>
                      </a:r>
                    </a:p>
                  </a:txBody>
                  <a:tcPr/>
                </a:tc>
                <a:tc>
                  <a:txBody>
                    <a:bodyPr/>
                    <a:lstStyle/>
                    <a:p>
                      <a:endParaRPr lang="en-GB" sz="1200" dirty="0"/>
                    </a:p>
                  </a:txBody>
                  <a:tcPr/>
                </a:tc>
                <a:extLst>
                  <a:ext uri="{0D108BD9-81ED-4DB2-BD59-A6C34878D82A}">
                    <a16:rowId xmlns:a16="http://schemas.microsoft.com/office/drawing/2014/main" val="775269352"/>
                  </a:ext>
                </a:extLst>
              </a:tr>
              <a:tr h="266637">
                <a:tc>
                  <a:txBody>
                    <a:bodyPr/>
                    <a:lstStyle/>
                    <a:p>
                      <a:r>
                        <a:rPr lang="en-GB" sz="1200" dirty="0"/>
                        <a:t>2.</a:t>
                      </a:r>
                    </a:p>
                  </a:txBody>
                  <a:tcPr/>
                </a:tc>
                <a:tc>
                  <a:txBody>
                    <a:bodyPr/>
                    <a:lstStyle/>
                    <a:p>
                      <a:r>
                        <a:rPr lang="en-GB" sz="1200" dirty="0"/>
                        <a:t>Security of DT and related systems being monitored with regular audits</a:t>
                      </a:r>
                    </a:p>
                    <a:p>
                      <a:r>
                        <a:rPr lang="en-GB" sz="1200" dirty="0"/>
                        <a:t> </a:t>
                      </a:r>
                    </a:p>
                  </a:txBody>
                  <a:tcPr/>
                </a:tc>
                <a:tc>
                  <a:txBody>
                    <a:bodyPr/>
                    <a:lstStyle/>
                    <a:p>
                      <a:endParaRPr lang="en-GB" sz="1200" dirty="0"/>
                    </a:p>
                  </a:txBody>
                  <a:tcPr/>
                </a:tc>
                <a:extLst>
                  <a:ext uri="{0D108BD9-81ED-4DB2-BD59-A6C34878D82A}">
                    <a16:rowId xmlns:a16="http://schemas.microsoft.com/office/drawing/2014/main" val="3340646835"/>
                  </a:ext>
                </a:extLst>
              </a:tr>
              <a:tr h="370840">
                <a:tc>
                  <a:txBody>
                    <a:bodyPr/>
                    <a:lstStyle/>
                    <a:p>
                      <a:r>
                        <a:rPr lang="en-GB" sz="1200" dirty="0"/>
                        <a:t>3.</a:t>
                      </a:r>
                    </a:p>
                  </a:txBody>
                  <a:tcPr/>
                </a:tc>
                <a:tc>
                  <a:txBody>
                    <a:bodyPr/>
                    <a:lstStyle/>
                    <a:p>
                      <a:r>
                        <a:rPr lang="en-GB" sz="1200" dirty="0"/>
                        <a:t>DT benefits being realised and captured</a:t>
                      </a:r>
                    </a:p>
                  </a:txBody>
                  <a:tcPr/>
                </a:tc>
                <a:tc>
                  <a:txBody>
                    <a:bodyPr/>
                    <a:lstStyle/>
                    <a:p>
                      <a:endParaRPr lang="en-GB" sz="1200" dirty="0"/>
                    </a:p>
                  </a:txBody>
                  <a:tcPr/>
                </a:tc>
                <a:extLst>
                  <a:ext uri="{0D108BD9-81ED-4DB2-BD59-A6C34878D82A}">
                    <a16:rowId xmlns:a16="http://schemas.microsoft.com/office/drawing/2014/main" val="2728118033"/>
                  </a:ext>
                </a:extLst>
              </a:tr>
              <a:tr h="370840">
                <a:tc>
                  <a:txBody>
                    <a:bodyPr/>
                    <a:lstStyle/>
                    <a:p>
                      <a:r>
                        <a:rPr lang="en-GB" sz="1200" dirty="0"/>
                        <a:t>4.</a:t>
                      </a:r>
                    </a:p>
                  </a:txBody>
                  <a:tcPr/>
                </a:tc>
                <a:tc>
                  <a:txBody>
                    <a:bodyPr/>
                    <a:lstStyle/>
                    <a:p>
                      <a:r>
                        <a:rPr lang="en-GB" sz="1200" dirty="0"/>
                        <a:t>A structured feedback loop in place where data can inform future investment decisions</a:t>
                      </a:r>
                    </a:p>
                  </a:txBody>
                  <a:tcPr/>
                </a:tc>
                <a:tc>
                  <a:txBody>
                    <a:bodyPr/>
                    <a:lstStyle/>
                    <a:p>
                      <a:endParaRPr lang="en-GB" sz="1200" dirty="0"/>
                    </a:p>
                  </a:txBody>
                  <a:tcPr/>
                </a:tc>
                <a:extLst>
                  <a:ext uri="{0D108BD9-81ED-4DB2-BD59-A6C34878D82A}">
                    <a16:rowId xmlns:a16="http://schemas.microsoft.com/office/drawing/2014/main" val="1088313136"/>
                  </a:ext>
                </a:extLst>
              </a:tr>
              <a:tr h="370840">
                <a:tc>
                  <a:txBody>
                    <a:bodyPr/>
                    <a:lstStyle/>
                    <a:p>
                      <a:r>
                        <a:rPr lang="en-GB" sz="1200" dirty="0"/>
                        <a:t>5.</a:t>
                      </a:r>
                    </a:p>
                  </a:txBody>
                  <a:tcPr/>
                </a:tc>
                <a:tc>
                  <a:txBody>
                    <a:bodyPr/>
                    <a:lstStyle/>
                    <a:p>
                      <a:r>
                        <a:rPr lang="en-GB" sz="1200" dirty="0"/>
                        <a:t>Lessons learned captured and shared</a:t>
                      </a:r>
                    </a:p>
                  </a:txBody>
                  <a:tcPr/>
                </a:tc>
                <a:tc>
                  <a:txBody>
                    <a:bodyPr/>
                    <a:lstStyle/>
                    <a:p>
                      <a:endParaRPr lang="en-GB" sz="1200" dirty="0"/>
                    </a:p>
                  </a:txBody>
                  <a:tcPr/>
                </a:tc>
                <a:extLst>
                  <a:ext uri="{0D108BD9-81ED-4DB2-BD59-A6C34878D82A}">
                    <a16:rowId xmlns:a16="http://schemas.microsoft.com/office/drawing/2014/main" val="3489222738"/>
                  </a:ext>
                </a:extLst>
              </a:tr>
              <a:tr h="370840">
                <a:tc>
                  <a:txBody>
                    <a:bodyPr/>
                    <a:lstStyle/>
                    <a:p>
                      <a:r>
                        <a:rPr lang="en-GB" sz="1200" dirty="0"/>
                        <a:t>6.</a:t>
                      </a:r>
                    </a:p>
                  </a:txBody>
                  <a:tcPr/>
                </a:tc>
                <a:tc>
                  <a:txBody>
                    <a:bodyPr/>
                    <a:lstStyle/>
                    <a:p>
                      <a:r>
                        <a:rPr lang="en-GB" sz="1200" dirty="0"/>
                        <a:t>An operation and maintenance plan in place for key DT technologies such as edge devices</a:t>
                      </a:r>
                    </a:p>
                  </a:txBody>
                  <a:tcPr/>
                </a:tc>
                <a:tc>
                  <a:txBody>
                    <a:bodyPr/>
                    <a:lstStyle/>
                    <a:p>
                      <a:endParaRPr lang="en-GB" sz="1200" dirty="0"/>
                    </a:p>
                  </a:txBody>
                  <a:tcPr/>
                </a:tc>
                <a:extLst>
                  <a:ext uri="{0D108BD9-81ED-4DB2-BD59-A6C34878D82A}">
                    <a16:rowId xmlns:a16="http://schemas.microsoft.com/office/drawing/2014/main" val="2468499749"/>
                  </a:ext>
                </a:extLst>
              </a:tr>
            </a:tbl>
          </a:graphicData>
        </a:graphic>
      </p:graphicFrame>
      <p:sp>
        <p:nvSpPr>
          <p:cNvPr id="31" name="TextBox 30">
            <a:extLst>
              <a:ext uri="{FF2B5EF4-FFF2-40B4-BE49-F238E27FC236}">
                <a16:creationId xmlns:a16="http://schemas.microsoft.com/office/drawing/2014/main" id="{5FFDBE49-820A-4800-96EA-C0B027E9E26C}"/>
              </a:ext>
            </a:extLst>
          </p:cNvPr>
          <p:cNvSpPr txBox="1"/>
          <p:nvPr/>
        </p:nvSpPr>
        <p:spPr>
          <a:xfrm>
            <a:off x="302818" y="348854"/>
            <a:ext cx="5275792" cy="400110"/>
          </a:xfrm>
          <a:prstGeom prst="rect">
            <a:avLst/>
          </a:prstGeom>
          <a:noFill/>
        </p:spPr>
        <p:txBody>
          <a:bodyPr wrap="square" rtlCol="0">
            <a:spAutoFit/>
          </a:bodyPr>
          <a:lstStyle/>
          <a:p>
            <a:r>
              <a:rPr lang="en-GB" sz="2000" b="1" dirty="0">
                <a:solidFill>
                  <a:srgbClr val="003056"/>
                </a:solidFill>
              </a:rPr>
              <a:t>Evaluate &amp; feedback Stage checklist</a:t>
            </a:r>
          </a:p>
        </p:txBody>
      </p:sp>
      <p:sp>
        <p:nvSpPr>
          <p:cNvPr id="39" name="Rectangle 38">
            <a:extLst>
              <a:ext uri="{FF2B5EF4-FFF2-40B4-BE49-F238E27FC236}">
                <a16:creationId xmlns:a16="http://schemas.microsoft.com/office/drawing/2014/main" id="{BC587B12-5272-4818-86AF-0AD3C14D0DD5}"/>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Evaluate &amp; Feedback stage checklist below to confirm the status of each stage task.       </a:t>
            </a:r>
            <a:endParaRPr lang="en-GB" sz="1200" dirty="0">
              <a:solidFill>
                <a:srgbClr val="003056"/>
              </a:solidFill>
            </a:endParaRPr>
          </a:p>
        </p:txBody>
      </p:sp>
    </p:spTree>
    <p:extLst>
      <p:ext uri="{BB962C8B-B14F-4D97-AF65-F5344CB8AC3E}">
        <p14:creationId xmlns:p14="http://schemas.microsoft.com/office/powerpoint/2010/main" val="361480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4B7592FA-DA87-43D6-9AF5-01302BA57965}"/>
              </a:ext>
            </a:extLst>
          </p:cNvPr>
          <p:cNvSpPr/>
          <p:nvPr/>
        </p:nvSpPr>
        <p:spPr>
          <a:xfrm>
            <a:off x="-1" y="341071"/>
            <a:ext cx="4239073" cy="425242"/>
          </a:xfrm>
          <a:custGeom>
            <a:avLst/>
            <a:gdLst>
              <a:gd name="connsiteX0" fmla="*/ 1194634 w 4239073"/>
              <a:gd name="connsiteY0" fmla="*/ 0 h 498918"/>
              <a:gd name="connsiteX1" fmla="*/ 4239073 w 4239073"/>
              <a:gd name="connsiteY1" fmla="*/ 0 h 498918"/>
              <a:gd name="connsiteX2" fmla="*/ 4239073 w 4239073"/>
              <a:gd name="connsiteY2" fmla="*/ 1215 h 498918"/>
              <a:gd name="connsiteX3" fmla="*/ 3800333 w 4239073"/>
              <a:gd name="connsiteY3" fmla="*/ 498918 h 498918"/>
              <a:gd name="connsiteX4" fmla="*/ 1194634 w 4239073"/>
              <a:gd name="connsiteY4" fmla="*/ 498918 h 498918"/>
              <a:gd name="connsiteX5" fmla="*/ 0 w 4239073"/>
              <a:gd name="connsiteY5" fmla="*/ 0 h 498918"/>
              <a:gd name="connsiteX6" fmla="*/ 1194633 w 4239073"/>
              <a:gd name="connsiteY6" fmla="*/ 0 h 498918"/>
              <a:gd name="connsiteX7" fmla="*/ 1194633 w 4239073"/>
              <a:gd name="connsiteY7" fmla="*/ 498918 h 498918"/>
              <a:gd name="connsiteX8" fmla="*/ 0 w 4239073"/>
              <a:gd name="connsiteY8" fmla="*/ 498918 h 49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9073" h="498918">
                <a:moveTo>
                  <a:pt x="1194634" y="0"/>
                </a:moveTo>
                <a:lnTo>
                  <a:pt x="4239073" y="0"/>
                </a:lnTo>
                <a:lnTo>
                  <a:pt x="4239073" y="1215"/>
                </a:lnTo>
                <a:lnTo>
                  <a:pt x="3800333" y="498918"/>
                </a:lnTo>
                <a:lnTo>
                  <a:pt x="1194634" y="498918"/>
                </a:lnTo>
                <a:close/>
                <a:moveTo>
                  <a:pt x="0" y="0"/>
                </a:moveTo>
                <a:lnTo>
                  <a:pt x="1194633" y="0"/>
                </a:lnTo>
                <a:lnTo>
                  <a:pt x="1194633" y="498918"/>
                </a:lnTo>
                <a:lnTo>
                  <a:pt x="0" y="498918"/>
                </a:lnTo>
                <a:close/>
              </a:path>
            </a:pathLst>
          </a:custGeom>
          <a:solidFill>
            <a:srgbClr val="0030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21" name="TextBox 20">
            <a:extLst>
              <a:ext uri="{FF2B5EF4-FFF2-40B4-BE49-F238E27FC236}">
                <a16:creationId xmlns:a16="http://schemas.microsoft.com/office/drawing/2014/main" id="{24216789-5C2A-4EC7-9EE8-148FF7E7E428}"/>
              </a:ext>
            </a:extLst>
          </p:cNvPr>
          <p:cNvSpPr txBox="1"/>
          <p:nvPr/>
        </p:nvSpPr>
        <p:spPr>
          <a:xfrm>
            <a:off x="302817" y="348854"/>
            <a:ext cx="3831033" cy="400110"/>
          </a:xfrm>
          <a:prstGeom prst="rect">
            <a:avLst/>
          </a:prstGeom>
          <a:noFill/>
        </p:spPr>
        <p:txBody>
          <a:bodyPr wrap="square" rtlCol="0">
            <a:spAutoFit/>
          </a:bodyPr>
          <a:lstStyle/>
          <a:p>
            <a:r>
              <a:rPr lang="en-GB" sz="2000" b="1" dirty="0">
                <a:solidFill>
                  <a:schemeClr val="bg1"/>
                </a:solidFill>
              </a:rPr>
              <a:t>Engage and join the conversation </a:t>
            </a:r>
          </a:p>
        </p:txBody>
      </p:sp>
      <p:pic>
        <p:nvPicPr>
          <p:cNvPr id="6146" name="Picture 2" descr="Twitter Logo - PNG and Vector - Logo Download">
            <a:extLst>
              <a:ext uri="{FF2B5EF4-FFF2-40B4-BE49-F238E27FC236}">
                <a16:creationId xmlns:a16="http://schemas.microsoft.com/office/drawing/2014/main" id="{7C0D974B-31B6-4B31-9A6F-161B26D9596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14214" y="2629548"/>
            <a:ext cx="662111" cy="538768"/>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a:extLst>
              <a:ext uri="{FF2B5EF4-FFF2-40B4-BE49-F238E27FC236}">
                <a16:creationId xmlns:a16="http://schemas.microsoft.com/office/drawing/2014/main" id="{19ECDFE9-694C-4EA3-9B56-CBA5FA819D96}"/>
              </a:ext>
            </a:extLst>
          </p:cNvPr>
          <p:cNvSpPr/>
          <p:nvPr/>
        </p:nvSpPr>
        <p:spPr>
          <a:xfrm>
            <a:off x="1197782" y="2629548"/>
            <a:ext cx="2785703" cy="338554"/>
          </a:xfrm>
          <a:prstGeom prst="rect">
            <a:avLst/>
          </a:prstGeom>
        </p:spPr>
        <p:txBody>
          <a:bodyPr wrap="square">
            <a:spAutoFit/>
          </a:bodyPr>
          <a:lstStyle/>
          <a:p>
            <a:r>
              <a:rPr lang="en-GB" sz="1600" b="1" dirty="0">
                <a:solidFill>
                  <a:srgbClr val="003056"/>
                </a:solidFill>
              </a:rPr>
              <a:t>@CambridgeCDBB</a:t>
            </a:r>
            <a:endParaRPr lang="en-GB" sz="1200" dirty="0"/>
          </a:p>
        </p:txBody>
      </p:sp>
      <p:pic>
        <p:nvPicPr>
          <p:cNvPr id="6148" name="Picture 4" descr="Linkedin - Free social media icons">
            <a:extLst>
              <a:ext uri="{FF2B5EF4-FFF2-40B4-BE49-F238E27FC236}">
                <a16:creationId xmlns:a16="http://schemas.microsoft.com/office/drawing/2014/main" id="{3AEC3376-F3F3-42CA-A513-F67F524B942A}"/>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1371" y="3489628"/>
            <a:ext cx="466708" cy="466708"/>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a:extLst>
              <a:ext uri="{FF2B5EF4-FFF2-40B4-BE49-F238E27FC236}">
                <a16:creationId xmlns:a16="http://schemas.microsoft.com/office/drawing/2014/main" id="{5BC190F7-F0B5-4D07-8803-D00C31E500F9}"/>
              </a:ext>
            </a:extLst>
          </p:cNvPr>
          <p:cNvSpPr/>
          <p:nvPr/>
        </p:nvSpPr>
        <p:spPr>
          <a:xfrm>
            <a:off x="1197782" y="3551345"/>
            <a:ext cx="2785703" cy="338554"/>
          </a:xfrm>
          <a:prstGeom prst="rect">
            <a:avLst/>
          </a:prstGeom>
        </p:spPr>
        <p:txBody>
          <a:bodyPr wrap="square">
            <a:spAutoFit/>
          </a:bodyPr>
          <a:lstStyle/>
          <a:p>
            <a:r>
              <a:rPr lang="en-GB" sz="1600" b="1" dirty="0">
                <a:solidFill>
                  <a:srgbClr val="003056"/>
                </a:solidFill>
              </a:rPr>
              <a:t>Centre for Digital Built Britain</a:t>
            </a:r>
            <a:endParaRPr lang="en-GB" sz="1200" dirty="0"/>
          </a:p>
        </p:txBody>
      </p:sp>
      <p:sp>
        <p:nvSpPr>
          <p:cNvPr id="27" name="Rectangle 26">
            <a:extLst>
              <a:ext uri="{FF2B5EF4-FFF2-40B4-BE49-F238E27FC236}">
                <a16:creationId xmlns:a16="http://schemas.microsoft.com/office/drawing/2014/main" id="{5485D763-1CE2-40F7-93CF-B04EA72346ED}"/>
              </a:ext>
            </a:extLst>
          </p:cNvPr>
          <p:cNvSpPr/>
          <p:nvPr/>
        </p:nvSpPr>
        <p:spPr>
          <a:xfrm>
            <a:off x="345295" y="1264939"/>
            <a:ext cx="5309828" cy="553998"/>
          </a:xfrm>
          <a:prstGeom prst="rect">
            <a:avLst/>
          </a:prstGeom>
        </p:spPr>
        <p:txBody>
          <a:bodyPr wrap="square">
            <a:spAutoFit/>
          </a:bodyPr>
          <a:lstStyle/>
          <a:p>
            <a:r>
              <a:rPr lang="en-GB" sz="1400" dirty="0"/>
              <a:t>Please share comments on the Digital Twin Navigator:</a:t>
            </a:r>
          </a:p>
          <a:p>
            <a:r>
              <a:rPr lang="en-GB" sz="1600" b="1" dirty="0">
                <a:solidFill>
                  <a:srgbClr val="003056"/>
                </a:solidFill>
              </a:rPr>
              <a:t>enquiries@cdbb.cam.ac.uk</a:t>
            </a:r>
            <a:endParaRPr lang="en-GB" sz="1200" dirty="0"/>
          </a:p>
        </p:txBody>
      </p:sp>
      <p:sp>
        <p:nvSpPr>
          <p:cNvPr id="28" name="Rectangle 27">
            <a:extLst>
              <a:ext uri="{FF2B5EF4-FFF2-40B4-BE49-F238E27FC236}">
                <a16:creationId xmlns:a16="http://schemas.microsoft.com/office/drawing/2014/main" id="{FFE39F84-6594-43F5-9D2D-47DCCE0DCC7D}"/>
              </a:ext>
            </a:extLst>
          </p:cNvPr>
          <p:cNvSpPr/>
          <p:nvPr/>
        </p:nvSpPr>
        <p:spPr>
          <a:xfrm>
            <a:off x="345295" y="1969682"/>
            <a:ext cx="5309828" cy="338554"/>
          </a:xfrm>
          <a:prstGeom prst="rect">
            <a:avLst/>
          </a:prstGeom>
        </p:spPr>
        <p:txBody>
          <a:bodyPr wrap="square">
            <a:spAutoFit/>
          </a:bodyPr>
          <a:lstStyle/>
          <a:p>
            <a:r>
              <a:rPr lang="en-GB" sz="1400" dirty="0"/>
              <a:t>Follow progress: </a:t>
            </a:r>
            <a:r>
              <a:rPr lang="en-GB" sz="1600" b="1" dirty="0">
                <a:solidFill>
                  <a:srgbClr val="003056"/>
                </a:solidFill>
              </a:rPr>
              <a:t>www.cdbb.cam.ac.uk</a:t>
            </a:r>
            <a:endParaRPr lang="en-GB" sz="1200" dirty="0"/>
          </a:p>
        </p:txBody>
      </p:sp>
      <p:sp>
        <p:nvSpPr>
          <p:cNvPr id="23" name="Rectangle 22">
            <a:extLst>
              <a:ext uri="{FF2B5EF4-FFF2-40B4-BE49-F238E27FC236}">
                <a16:creationId xmlns:a16="http://schemas.microsoft.com/office/drawing/2014/main" id="{C4A7210D-F1D6-445D-BDDD-38B205B0FD26}"/>
              </a:ext>
            </a:extLst>
          </p:cNvPr>
          <p:cNvSpPr/>
          <p:nvPr/>
        </p:nvSpPr>
        <p:spPr>
          <a:xfrm>
            <a:off x="6817737" y="1389650"/>
            <a:ext cx="4795742" cy="2410723"/>
          </a:xfrm>
          <a:prstGeom prst="rect">
            <a:avLst/>
          </a:prstGeom>
          <a:solidFill>
            <a:srgbClr val="00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24" name="Rectangle 23">
            <a:extLst>
              <a:ext uri="{FF2B5EF4-FFF2-40B4-BE49-F238E27FC236}">
                <a16:creationId xmlns:a16="http://schemas.microsoft.com/office/drawing/2014/main" id="{C756E40B-0640-4BE2-93E2-80A4D660DAF4}"/>
              </a:ext>
            </a:extLst>
          </p:cNvPr>
          <p:cNvSpPr/>
          <p:nvPr/>
        </p:nvSpPr>
        <p:spPr>
          <a:xfrm>
            <a:off x="6901600" y="1449030"/>
            <a:ext cx="4643790" cy="2308324"/>
          </a:xfrm>
          <a:prstGeom prst="rect">
            <a:avLst/>
          </a:prstGeom>
        </p:spPr>
        <p:txBody>
          <a:bodyPr wrap="square">
            <a:spAutoFit/>
          </a:bodyPr>
          <a:lstStyle/>
          <a:p>
            <a:r>
              <a:rPr lang="en-GB" sz="1600" i="1" dirty="0">
                <a:solidFill>
                  <a:schemeClr val="bg1"/>
                </a:solidFill>
              </a:rPr>
              <a:t>The Construction Innovation Hub’s vision is a world leading construction and infrastructure sector, future proofed through collective innovation, that delivers long term environmental, economic and social benefits for the UK. The Construction innovation Hub is funded by UK Research and Innovation through the Industrial Strategy Challenge Fund.</a:t>
            </a:r>
          </a:p>
          <a:p>
            <a:endParaRPr lang="en-GB" sz="1600" i="1" dirty="0">
              <a:solidFill>
                <a:schemeClr val="bg1"/>
              </a:solidFill>
            </a:endParaRPr>
          </a:p>
          <a:p>
            <a:r>
              <a:rPr lang="en-GB" sz="1600" dirty="0">
                <a:solidFill>
                  <a:schemeClr val="bg1"/>
                </a:solidFill>
              </a:rPr>
              <a:t>www.constructioninnovationhub.org.uk</a:t>
            </a:r>
          </a:p>
        </p:txBody>
      </p:sp>
      <p:sp>
        <p:nvSpPr>
          <p:cNvPr id="29" name="Freeform: Shape 28">
            <a:extLst>
              <a:ext uri="{FF2B5EF4-FFF2-40B4-BE49-F238E27FC236}">
                <a16:creationId xmlns:a16="http://schemas.microsoft.com/office/drawing/2014/main" id="{5E3AC679-CD55-4E7A-BE2C-137C8012D7FC}"/>
              </a:ext>
            </a:extLst>
          </p:cNvPr>
          <p:cNvSpPr/>
          <p:nvPr/>
        </p:nvSpPr>
        <p:spPr>
          <a:xfrm>
            <a:off x="6715125" y="952293"/>
            <a:ext cx="3917994" cy="347412"/>
          </a:xfrm>
          <a:custGeom>
            <a:avLst/>
            <a:gdLst>
              <a:gd name="connsiteX0" fmla="*/ 0 w 3917994"/>
              <a:gd name="connsiteY0" fmla="*/ 0 h 347412"/>
              <a:gd name="connsiteX1" fmla="*/ 1809750 w 3917994"/>
              <a:gd name="connsiteY1" fmla="*/ 0 h 347412"/>
              <a:gd name="connsiteX2" fmla="*/ 1809750 w 3917994"/>
              <a:gd name="connsiteY2" fmla="*/ 1 h 347412"/>
              <a:gd name="connsiteX3" fmla="*/ 2920069 w 3917994"/>
              <a:gd name="connsiteY3" fmla="*/ 1 h 347412"/>
              <a:gd name="connsiteX4" fmla="*/ 3127197 w 3917994"/>
              <a:gd name="connsiteY4" fmla="*/ 1 h 347412"/>
              <a:gd name="connsiteX5" fmla="*/ 3917994 w 3917994"/>
              <a:gd name="connsiteY5" fmla="*/ 1 h 347412"/>
              <a:gd name="connsiteX6" fmla="*/ 3917994 w 3917994"/>
              <a:gd name="connsiteY6" fmla="*/ 329 h 347412"/>
              <a:gd name="connsiteX7" fmla="*/ 3852942 w 3917994"/>
              <a:gd name="connsiteY7" fmla="*/ 61045 h 347412"/>
              <a:gd name="connsiteX8" fmla="*/ 3853104 w 3917994"/>
              <a:gd name="connsiteY8" fmla="*/ 61045 h 347412"/>
              <a:gd name="connsiteX9" fmla="*/ 3853104 w 3917994"/>
              <a:gd name="connsiteY9" fmla="*/ 61373 h 347412"/>
              <a:gd name="connsiteX10" fmla="*/ 3722937 w 3917994"/>
              <a:gd name="connsiteY10" fmla="*/ 182867 h 347412"/>
              <a:gd name="connsiteX11" fmla="*/ 3693318 w 3917994"/>
              <a:gd name="connsiteY11" fmla="*/ 212854 h 347412"/>
              <a:gd name="connsiteX12" fmla="*/ 3693467 w 3917994"/>
              <a:gd name="connsiteY12" fmla="*/ 212854 h 347412"/>
              <a:gd name="connsiteX13" fmla="*/ 3693467 w 3917994"/>
              <a:gd name="connsiteY13" fmla="*/ 213182 h 347412"/>
              <a:gd name="connsiteX14" fmla="*/ 3560890 w 3917994"/>
              <a:gd name="connsiteY14" fmla="*/ 347412 h 347412"/>
              <a:gd name="connsiteX15" fmla="*/ 2789424 w 3917994"/>
              <a:gd name="connsiteY15" fmla="*/ 347412 h 347412"/>
              <a:gd name="connsiteX16" fmla="*/ 2773505 w 3917994"/>
              <a:gd name="connsiteY16" fmla="*/ 347412 h 347412"/>
              <a:gd name="connsiteX17" fmla="*/ 1809749 w 3917994"/>
              <a:gd name="connsiteY17" fmla="*/ 347412 h 347412"/>
              <a:gd name="connsiteX18" fmla="*/ 1809749 w 3917994"/>
              <a:gd name="connsiteY18" fmla="*/ 347411 h 347412"/>
              <a:gd name="connsiteX19" fmla="*/ 0 w 3917994"/>
              <a:gd name="connsiteY19" fmla="*/ 347411 h 347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17994" h="347412">
                <a:moveTo>
                  <a:pt x="0" y="0"/>
                </a:moveTo>
                <a:lnTo>
                  <a:pt x="1809750" y="0"/>
                </a:lnTo>
                <a:lnTo>
                  <a:pt x="1809750" y="1"/>
                </a:lnTo>
                <a:lnTo>
                  <a:pt x="2920069" y="1"/>
                </a:lnTo>
                <a:lnTo>
                  <a:pt x="3127197" y="1"/>
                </a:lnTo>
                <a:lnTo>
                  <a:pt x="3917994" y="1"/>
                </a:lnTo>
                <a:lnTo>
                  <a:pt x="3917994" y="329"/>
                </a:lnTo>
                <a:lnTo>
                  <a:pt x="3852942" y="61045"/>
                </a:lnTo>
                <a:lnTo>
                  <a:pt x="3853104" y="61045"/>
                </a:lnTo>
                <a:lnTo>
                  <a:pt x="3853104" y="61373"/>
                </a:lnTo>
                <a:lnTo>
                  <a:pt x="3722937" y="182867"/>
                </a:lnTo>
                <a:lnTo>
                  <a:pt x="3693318" y="212854"/>
                </a:lnTo>
                <a:lnTo>
                  <a:pt x="3693467" y="212854"/>
                </a:lnTo>
                <a:lnTo>
                  <a:pt x="3693467" y="213182"/>
                </a:lnTo>
                <a:lnTo>
                  <a:pt x="3560890" y="347412"/>
                </a:lnTo>
                <a:lnTo>
                  <a:pt x="2789424" y="347412"/>
                </a:lnTo>
                <a:lnTo>
                  <a:pt x="2773505" y="347412"/>
                </a:lnTo>
                <a:lnTo>
                  <a:pt x="1809749" y="347412"/>
                </a:lnTo>
                <a:lnTo>
                  <a:pt x="1809749" y="347411"/>
                </a:lnTo>
                <a:lnTo>
                  <a:pt x="0" y="347411"/>
                </a:lnTo>
                <a:close/>
              </a:path>
            </a:pathLst>
          </a:custGeom>
          <a:solidFill>
            <a:srgbClr val="0030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0" name="TextBox 29">
            <a:extLst>
              <a:ext uri="{FF2B5EF4-FFF2-40B4-BE49-F238E27FC236}">
                <a16:creationId xmlns:a16="http://schemas.microsoft.com/office/drawing/2014/main" id="{C6BF5CBE-9DAD-4913-96E7-9AF9DA1E7402}"/>
              </a:ext>
            </a:extLst>
          </p:cNvPr>
          <p:cNvSpPr txBox="1"/>
          <p:nvPr/>
        </p:nvSpPr>
        <p:spPr>
          <a:xfrm>
            <a:off x="6795765" y="937605"/>
            <a:ext cx="4119339" cy="338554"/>
          </a:xfrm>
          <a:prstGeom prst="rect">
            <a:avLst/>
          </a:prstGeom>
          <a:noFill/>
        </p:spPr>
        <p:txBody>
          <a:bodyPr wrap="square" rtlCol="0">
            <a:spAutoFit/>
          </a:bodyPr>
          <a:lstStyle/>
          <a:p>
            <a:pPr lvl="0" algn="just">
              <a:defRPr/>
            </a:pPr>
            <a:r>
              <a:rPr lang="en-GB" sz="1600" b="1" dirty="0">
                <a:solidFill>
                  <a:schemeClr val="bg1"/>
                </a:solidFill>
              </a:rPr>
              <a:t>About the Construction Innovation Hub</a:t>
            </a:r>
          </a:p>
        </p:txBody>
      </p:sp>
      <p:sp>
        <p:nvSpPr>
          <p:cNvPr id="32" name="Rectangle 31">
            <a:extLst>
              <a:ext uri="{FF2B5EF4-FFF2-40B4-BE49-F238E27FC236}">
                <a16:creationId xmlns:a16="http://schemas.microsoft.com/office/drawing/2014/main" id="{7C06CE42-4A58-4F87-8344-9321212910B0}"/>
              </a:ext>
            </a:extLst>
          </p:cNvPr>
          <p:cNvSpPr/>
          <p:nvPr/>
        </p:nvSpPr>
        <p:spPr>
          <a:xfrm>
            <a:off x="1197782" y="4473142"/>
            <a:ext cx="2785703" cy="338554"/>
          </a:xfrm>
          <a:prstGeom prst="rect">
            <a:avLst/>
          </a:prstGeom>
        </p:spPr>
        <p:txBody>
          <a:bodyPr wrap="square">
            <a:spAutoFit/>
          </a:bodyPr>
          <a:lstStyle/>
          <a:p>
            <a:r>
              <a:rPr lang="en-GB" sz="1600" b="1" dirty="0">
                <a:solidFill>
                  <a:srgbClr val="003056"/>
                </a:solidFill>
              </a:rPr>
              <a:t>www.digitaltwinhub.co.uk</a:t>
            </a:r>
            <a:endParaRPr lang="en-GB" sz="1200" dirty="0"/>
          </a:p>
        </p:txBody>
      </p:sp>
      <p:sp>
        <p:nvSpPr>
          <p:cNvPr id="34" name="Oval 33">
            <a:extLst>
              <a:ext uri="{FF2B5EF4-FFF2-40B4-BE49-F238E27FC236}">
                <a16:creationId xmlns:a16="http://schemas.microsoft.com/office/drawing/2014/main" id="{EECDFED8-84C1-47E3-8DCA-BC136301AA8D}"/>
              </a:ext>
            </a:extLst>
          </p:cNvPr>
          <p:cNvSpPr/>
          <p:nvPr/>
        </p:nvSpPr>
        <p:spPr>
          <a:xfrm>
            <a:off x="3874037" y="4454324"/>
            <a:ext cx="365035" cy="365035"/>
          </a:xfrm>
          <a:prstGeom prst="ellipse">
            <a:avLst/>
          </a:prstGeom>
          <a:solidFill>
            <a:srgbClr val="E11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extLst>
              <a:ext uri="{FF2B5EF4-FFF2-40B4-BE49-F238E27FC236}">
                <a16:creationId xmlns:a16="http://schemas.microsoft.com/office/drawing/2014/main" id="{7EC6DB7F-EEE3-46BF-A4BE-E498C9FC1014}"/>
              </a:ext>
            </a:extLst>
          </p:cNvPr>
          <p:cNvPicPr>
            <a:picLocks noChangeAspect="1"/>
          </p:cNvPicPr>
          <p:nvPr/>
        </p:nvPicPr>
        <p:blipFill>
          <a:blip r:embed="rId4" cstate="screen">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a:ext>
            </a:extLst>
          </a:blip>
          <a:stretch>
            <a:fillRect/>
          </a:stretch>
        </p:blipFill>
        <p:spPr>
          <a:xfrm>
            <a:off x="3935999" y="4503060"/>
            <a:ext cx="241110" cy="238534"/>
          </a:xfrm>
          <a:prstGeom prst="rect">
            <a:avLst/>
          </a:prstGeom>
        </p:spPr>
      </p:pic>
      <p:sp>
        <p:nvSpPr>
          <p:cNvPr id="36" name="Oval 35">
            <a:extLst>
              <a:ext uri="{FF2B5EF4-FFF2-40B4-BE49-F238E27FC236}">
                <a16:creationId xmlns:a16="http://schemas.microsoft.com/office/drawing/2014/main" id="{E6E6BBBB-7363-49D0-8621-6D6A29AF206D}"/>
              </a:ext>
            </a:extLst>
          </p:cNvPr>
          <p:cNvSpPr/>
          <p:nvPr/>
        </p:nvSpPr>
        <p:spPr>
          <a:xfrm>
            <a:off x="3874037" y="3554605"/>
            <a:ext cx="365035" cy="365035"/>
          </a:xfrm>
          <a:prstGeom prst="ellipse">
            <a:avLst/>
          </a:prstGeom>
          <a:solidFill>
            <a:srgbClr val="E11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D86F45E4-EF36-4269-B4FF-AF3A8239495A}"/>
              </a:ext>
            </a:extLst>
          </p:cNvPr>
          <p:cNvPicPr>
            <a:picLocks noChangeAspect="1"/>
          </p:cNvPicPr>
          <p:nvPr/>
        </p:nvPicPr>
        <p:blipFill>
          <a:blip r:embed="rId4" cstate="screen">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a:ext>
            </a:extLst>
          </a:blip>
          <a:stretch>
            <a:fillRect/>
          </a:stretch>
        </p:blipFill>
        <p:spPr>
          <a:xfrm>
            <a:off x="3935999" y="3603341"/>
            <a:ext cx="241110" cy="238534"/>
          </a:xfrm>
          <a:prstGeom prst="rect">
            <a:avLst/>
          </a:prstGeom>
        </p:spPr>
      </p:pic>
      <p:sp>
        <p:nvSpPr>
          <p:cNvPr id="38" name="Oval 37">
            <a:extLst>
              <a:ext uri="{FF2B5EF4-FFF2-40B4-BE49-F238E27FC236}">
                <a16:creationId xmlns:a16="http://schemas.microsoft.com/office/drawing/2014/main" id="{E4C665D6-CF37-4781-A000-DA83FE02ED0B}"/>
              </a:ext>
            </a:extLst>
          </p:cNvPr>
          <p:cNvSpPr/>
          <p:nvPr/>
        </p:nvSpPr>
        <p:spPr>
          <a:xfrm>
            <a:off x="3874037" y="2636651"/>
            <a:ext cx="365035" cy="365035"/>
          </a:xfrm>
          <a:prstGeom prst="ellipse">
            <a:avLst/>
          </a:prstGeom>
          <a:solidFill>
            <a:srgbClr val="E11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 name="Picture 38">
            <a:extLst>
              <a:ext uri="{FF2B5EF4-FFF2-40B4-BE49-F238E27FC236}">
                <a16:creationId xmlns:a16="http://schemas.microsoft.com/office/drawing/2014/main" id="{E3F67496-05B9-4357-A20B-D24F741308E2}"/>
              </a:ext>
            </a:extLst>
          </p:cNvPr>
          <p:cNvPicPr>
            <a:picLocks noChangeAspect="1"/>
          </p:cNvPicPr>
          <p:nvPr/>
        </p:nvPicPr>
        <p:blipFill>
          <a:blip r:embed="rId4" cstate="screen">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a:ext>
            </a:extLst>
          </a:blip>
          <a:stretch>
            <a:fillRect/>
          </a:stretch>
        </p:blipFill>
        <p:spPr>
          <a:xfrm>
            <a:off x="3935999" y="2685387"/>
            <a:ext cx="241110" cy="238534"/>
          </a:xfrm>
          <a:prstGeom prst="rect">
            <a:avLst/>
          </a:prstGeom>
        </p:spPr>
      </p:pic>
      <p:sp>
        <p:nvSpPr>
          <p:cNvPr id="40" name="Oval 39">
            <a:extLst>
              <a:ext uri="{FF2B5EF4-FFF2-40B4-BE49-F238E27FC236}">
                <a16:creationId xmlns:a16="http://schemas.microsoft.com/office/drawing/2014/main" id="{AE263552-E67C-43C2-A4AE-661CEE1868EE}"/>
              </a:ext>
            </a:extLst>
          </p:cNvPr>
          <p:cNvSpPr/>
          <p:nvPr/>
        </p:nvSpPr>
        <p:spPr>
          <a:xfrm>
            <a:off x="3874037" y="2024672"/>
            <a:ext cx="365035" cy="365035"/>
          </a:xfrm>
          <a:prstGeom prst="ellipse">
            <a:avLst/>
          </a:prstGeom>
          <a:solidFill>
            <a:srgbClr val="E11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40">
            <a:extLst>
              <a:ext uri="{FF2B5EF4-FFF2-40B4-BE49-F238E27FC236}">
                <a16:creationId xmlns:a16="http://schemas.microsoft.com/office/drawing/2014/main" id="{718C9341-7373-41A4-B30B-B92E0852173B}"/>
              </a:ext>
            </a:extLst>
          </p:cNvPr>
          <p:cNvPicPr>
            <a:picLocks noChangeAspect="1"/>
          </p:cNvPicPr>
          <p:nvPr/>
        </p:nvPicPr>
        <p:blipFill>
          <a:blip r:embed="rId4" cstate="screen">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a:ext>
            </a:extLst>
          </a:blip>
          <a:stretch>
            <a:fillRect/>
          </a:stretch>
        </p:blipFill>
        <p:spPr>
          <a:xfrm>
            <a:off x="3935999" y="2073408"/>
            <a:ext cx="241110" cy="238534"/>
          </a:xfrm>
          <a:prstGeom prst="rect">
            <a:avLst/>
          </a:prstGeom>
        </p:spPr>
      </p:pic>
      <p:pic>
        <p:nvPicPr>
          <p:cNvPr id="42" name="Picture 41" descr="Qr code&#10;&#10;Description automatically generated">
            <a:extLst>
              <a:ext uri="{FF2B5EF4-FFF2-40B4-BE49-F238E27FC236}">
                <a16:creationId xmlns:a16="http://schemas.microsoft.com/office/drawing/2014/main" id="{567B5F45-F647-49AD-9E4D-AA3ECDBDB0E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239072" y="6114464"/>
            <a:ext cx="3552983" cy="674998"/>
          </a:xfrm>
          <a:prstGeom prst="rect">
            <a:avLst/>
          </a:prstGeom>
        </p:spPr>
      </p:pic>
      <p:pic>
        <p:nvPicPr>
          <p:cNvPr id="43" name="Picture 42" descr="Icon&#10;&#10;Description automatically generated with low confidence">
            <a:extLst>
              <a:ext uri="{FF2B5EF4-FFF2-40B4-BE49-F238E27FC236}">
                <a16:creationId xmlns:a16="http://schemas.microsoft.com/office/drawing/2014/main" id="{BCDFE620-462D-42A0-81EC-3A0793E44CB4}"/>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382772" y="4409505"/>
            <a:ext cx="773508" cy="472950"/>
          </a:xfrm>
          <a:prstGeom prst="rect">
            <a:avLst/>
          </a:prstGeom>
        </p:spPr>
      </p:pic>
    </p:spTree>
    <p:extLst>
      <p:ext uri="{BB962C8B-B14F-4D97-AF65-F5344CB8AC3E}">
        <p14:creationId xmlns:p14="http://schemas.microsoft.com/office/powerpoint/2010/main" val="56871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Table 24">
            <a:extLst>
              <a:ext uri="{FF2B5EF4-FFF2-40B4-BE49-F238E27FC236}">
                <a16:creationId xmlns:a16="http://schemas.microsoft.com/office/drawing/2014/main" id="{1260B8A2-85EE-4D2A-A320-CF9CF3A640DE}"/>
              </a:ext>
            </a:extLst>
          </p:cNvPr>
          <p:cNvGraphicFramePr>
            <a:graphicFrameLocks noGrp="1"/>
          </p:cNvGraphicFramePr>
          <p:nvPr>
            <p:extLst>
              <p:ext uri="{D42A27DB-BD31-4B8C-83A1-F6EECF244321}">
                <p14:modId xmlns:p14="http://schemas.microsoft.com/office/powerpoint/2010/main" val="3056182712"/>
              </p:ext>
            </p:extLst>
          </p:nvPr>
        </p:nvGraphicFramePr>
        <p:xfrm>
          <a:off x="419100" y="1524995"/>
          <a:ext cx="11139327" cy="4378578"/>
        </p:xfrm>
        <a:graphic>
          <a:graphicData uri="http://schemas.openxmlformats.org/drawingml/2006/table">
            <a:tbl>
              <a:tblPr firstRow="1" bandRow="1">
                <a:tableStyleId>{5C22544A-7EE6-4342-B048-85BDC9FD1C3A}</a:tableStyleId>
              </a:tblPr>
              <a:tblGrid>
                <a:gridCol w="1304925">
                  <a:extLst>
                    <a:ext uri="{9D8B030D-6E8A-4147-A177-3AD203B41FA5}">
                      <a16:colId xmlns:a16="http://schemas.microsoft.com/office/drawing/2014/main" val="1866788177"/>
                    </a:ext>
                  </a:extLst>
                </a:gridCol>
                <a:gridCol w="4846785">
                  <a:extLst>
                    <a:ext uri="{9D8B030D-6E8A-4147-A177-3AD203B41FA5}">
                      <a16:colId xmlns:a16="http://schemas.microsoft.com/office/drawing/2014/main" val="1461441030"/>
                    </a:ext>
                  </a:extLst>
                </a:gridCol>
                <a:gridCol w="4987617">
                  <a:extLst>
                    <a:ext uri="{9D8B030D-6E8A-4147-A177-3AD203B41FA5}">
                      <a16:colId xmlns:a16="http://schemas.microsoft.com/office/drawing/2014/main" val="1570808486"/>
                    </a:ext>
                  </a:extLst>
                </a:gridCol>
              </a:tblGrid>
              <a:tr h="540686">
                <a:tc>
                  <a:txBody>
                    <a:bodyPr/>
                    <a:lstStyle/>
                    <a:p>
                      <a:pPr algn="ctr"/>
                      <a:r>
                        <a:rPr lang="en-GB" sz="1200" dirty="0"/>
                        <a:t>Sophistication</a:t>
                      </a:r>
                    </a:p>
                  </a:txBody>
                  <a:tcPr>
                    <a:solidFill>
                      <a:srgbClr val="003056"/>
                    </a:solidFill>
                  </a:tcPr>
                </a:tc>
                <a:tc>
                  <a:txBody>
                    <a:bodyPr/>
                    <a:lstStyle/>
                    <a:p>
                      <a:pPr algn="ctr"/>
                      <a:r>
                        <a:rPr lang="en-GB" sz="1200" dirty="0"/>
                        <a:t>Defining principle</a:t>
                      </a:r>
                    </a:p>
                  </a:txBody>
                  <a:tcPr>
                    <a:solidFill>
                      <a:srgbClr val="003056"/>
                    </a:solidFill>
                  </a:tcPr>
                </a:tc>
                <a:tc>
                  <a:txBody>
                    <a:bodyPr/>
                    <a:lstStyle/>
                    <a:p>
                      <a:pPr algn="ctr"/>
                      <a:r>
                        <a:rPr lang="en-GB" sz="1200" dirty="0"/>
                        <a:t>Temporal scales</a:t>
                      </a:r>
                    </a:p>
                  </a:txBody>
                  <a:tcPr>
                    <a:solidFill>
                      <a:srgbClr val="003056"/>
                    </a:solidFill>
                  </a:tcPr>
                </a:tc>
                <a:extLst>
                  <a:ext uri="{0D108BD9-81ED-4DB2-BD59-A6C34878D82A}">
                    <a16:rowId xmlns:a16="http://schemas.microsoft.com/office/drawing/2014/main" val="2144965087"/>
                  </a:ext>
                </a:extLst>
              </a:tr>
              <a:tr h="702891">
                <a:tc>
                  <a:txBody>
                    <a:bodyPr/>
                    <a:lstStyle/>
                    <a:p>
                      <a:pPr algn="ctr"/>
                      <a:r>
                        <a:rPr lang="en-GB" sz="1100" dirty="0">
                          <a:solidFill>
                            <a:schemeClr val="tx1">
                              <a:lumMod val="85000"/>
                              <a:lumOff val="15000"/>
                            </a:schemeClr>
                          </a:solidFill>
                        </a:rPr>
                        <a:t>0</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Reality capture that is descriptive of existing conditions</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(e.g. condition survey data, point clouds,  photogrammetry, GIS survey data or  CAD)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Historic timescale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9467814"/>
                  </a:ext>
                </a:extLst>
              </a:tr>
              <a:tr h="504639">
                <a:tc>
                  <a:txBody>
                    <a:bodyPr/>
                    <a:lstStyle/>
                    <a:p>
                      <a:pPr algn="ctr"/>
                      <a:r>
                        <a:rPr lang="en-GB" sz="1100" dirty="0">
                          <a:solidFill>
                            <a:schemeClr val="tx1">
                              <a:lumMod val="85000"/>
                              <a:lumOff val="15000"/>
                            </a:schemeClr>
                          </a:solidFill>
                        </a:rPr>
                        <a:t>1</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2D map/system or 3D models that is descriptive of existing conditions or the as-built of a capital investment (e.g. no metadata or BIM)</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Historical or Capital timescale</a:t>
                      </a:r>
                      <a:endParaRPr lang="en-GB"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9804027"/>
                  </a:ext>
                </a:extLst>
              </a:tr>
              <a:tr h="702891">
                <a:tc>
                  <a:txBody>
                    <a:bodyPr/>
                    <a:lstStyle/>
                    <a:p>
                      <a:pPr algn="ctr"/>
                      <a:r>
                        <a:rPr lang="en-GB" sz="1100" dirty="0">
                          <a:solidFill>
                            <a:schemeClr val="tx1">
                              <a:lumMod val="85000"/>
                              <a:lumOff val="15000"/>
                            </a:schemeClr>
                          </a:solidFill>
                        </a:rPr>
                        <a:t>2</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Parametric models connected to persistent (static) data, metadata  </a:t>
                      </a:r>
                      <a:b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(e.g. documents, drawings, asset management systems) to inform operational decision making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Historical (as-built) / Operational timescale:</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planned maintenance life-cycle</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6988700"/>
                  </a:ext>
                </a:extLst>
              </a:tr>
              <a:tr h="504639">
                <a:tc>
                  <a:txBody>
                    <a:bodyPr/>
                    <a:lstStyle/>
                    <a:p>
                      <a:pPr algn="ctr"/>
                      <a:r>
                        <a:rPr lang="en-GB" sz="1100" dirty="0">
                          <a:solidFill>
                            <a:schemeClr val="tx1">
                              <a:lumMod val="85000"/>
                              <a:lumOff val="15000"/>
                            </a:schemeClr>
                          </a:solidFill>
                        </a:rPr>
                        <a:t>3</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Models enriched with real-time data monitoring to optimise and inform operational decisions (e.g. from IoT, sensors, Edge controls)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Operational timescale: operational efficiency</a:t>
                      </a:r>
                      <a:endParaRPr lang="en-GB"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9182081"/>
                  </a:ext>
                </a:extLst>
              </a:tr>
              <a:tr h="702891">
                <a:tc>
                  <a:txBody>
                    <a:bodyPr/>
                    <a:lstStyle/>
                    <a:p>
                      <a:pPr algn="ctr"/>
                      <a:r>
                        <a:rPr lang="en-GB" sz="1100" dirty="0">
                          <a:solidFill>
                            <a:schemeClr val="tx1">
                              <a:lumMod val="85000"/>
                              <a:lumOff val="15000"/>
                            </a:schemeClr>
                          </a:solidFill>
                        </a:rPr>
                        <a:t>4</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Two-way data integration and interaction (feedback loop) that can begin to analyse and prescribe automated status based interventions</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Operational timescale: Remote and immersive operations with potential control of the physical from the Digital Twin.</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010417"/>
                  </a:ext>
                </a:extLst>
              </a:tr>
              <a:tr h="719941">
                <a:tc>
                  <a:txBody>
                    <a:bodyPr/>
                    <a:lstStyle/>
                    <a:p>
                      <a:pPr algn="ctr"/>
                      <a:r>
                        <a:rPr lang="en-GB" sz="1100" dirty="0">
                          <a:solidFill>
                            <a:schemeClr val="tx1">
                              <a:lumMod val="85000"/>
                              <a:lumOff val="15000"/>
                            </a:schemeClr>
                          </a:solidFill>
                        </a:rPr>
                        <a:t>5</a:t>
                      </a:r>
                    </a:p>
                  </a:txBody>
                  <a:tcPr/>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Enriched with analytics and decision support tools – predictive simulation with potential cognitive interventions</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Potential futures: Strategy and planning support, running ‘What if?’ scenarios, predictive maintenance regimes</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1561909"/>
                  </a:ext>
                </a:extLst>
              </a:tr>
            </a:tbl>
          </a:graphicData>
        </a:graphic>
      </p:graphicFrame>
      <p:sp>
        <p:nvSpPr>
          <p:cNvPr id="33" name="TextBox 32">
            <a:extLst>
              <a:ext uri="{FF2B5EF4-FFF2-40B4-BE49-F238E27FC236}">
                <a16:creationId xmlns:a16="http://schemas.microsoft.com/office/drawing/2014/main" id="{3C901D5A-EA69-4EA7-956B-CBF826B2C03C}"/>
              </a:ext>
            </a:extLst>
          </p:cNvPr>
          <p:cNvSpPr txBox="1"/>
          <p:nvPr/>
        </p:nvSpPr>
        <p:spPr>
          <a:xfrm>
            <a:off x="302818" y="348854"/>
            <a:ext cx="3200670" cy="400110"/>
          </a:xfrm>
          <a:prstGeom prst="rect">
            <a:avLst/>
          </a:prstGeom>
          <a:noFill/>
        </p:spPr>
        <p:txBody>
          <a:bodyPr wrap="square" rtlCol="0">
            <a:spAutoFit/>
          </a:bodyPr>
          <a:lstStyle/>
          <a:p>
            <a:r>
              <a:rPr lang="en-GB" sz="2000" b="1" dirty="0">
                <a:solidFill>
                  <a:srgbClr val="003056"/>
                </a:solidFill>
              </a:rPr>
              <a:t>Define strategy and value</a:t>
            </a:r>
          </a:p>
        </p:txBody>
      </p:sp>
      <p:sp>
        <p:nvSpPr>
          <p:cNvPr id="44" name="Rectangle 43">
            <a:extLst>
              <a:ext uri="{FF2B5EF4-FFF2-40B4-BE49-F238E27FC236}">
                <a16:creationId xmlns:a16="http://schemas.microsoft.com/office/drawing/2014/main" id="{C8917607-E614-4C06-83AC-9EDEC156FDBF}"/>
              </a:ext>
            </a:extLst>
          </p:cNvPr>
          <p:cNvSpPr/>
          <p:nvPr/>
        </p:nvSpPr>
        <p:spPr>
          <a:xfrm>
            <a:off x="6584250" y="252104"/>
            <a:ext cx="4975539" cy="1200329"/>
          </a:xfrm>
          <a:prstGeom prst="rect">
            <a:avLst/>
          </a:prstGeom>
          <a:solidFill>
            <a:srgbClr val="003056"/>
          </a:solidFill>
        </p:spPr>
        <p:txBody>
          <a:bodyPr wrap="square">
            <a:spAutoFit/>
          </a:bodyPr>
          <a:lstStyle/>
          <a:p>
            <a:r>
              <a:rPr lang="en-GB" sz="1200" b="1" dirty="0">
                <a:solidFill>
                  <a:schemeClr val="bg1">
                    <a:lumMod val="95000"/>
                  </a:schemeClr>
                </a:solidFill>
              </a:rPr>
              <a:t>Temporal scales (time factor)</a:t>
            </a:r>
          </a:p>
          <a:p>
            <a:endParaRPr lang="en-GB" sz="1200" dirty="0">
              <a:solidFill>
                <a:schemeClr val="bg1">
                  <a:lumMod val="95000"/>
                </a:schemeClr>
              </a:solidFill>
            </a:endParaRPr>
          </a:p>
          <a:p>
            <a:r>
              <a:rPr lang="en-GB" sz="1200" dirty="0">
                <a:solidFill>
                  <a:schemeClr val="bg1">
                    <a:lumMod val="95000"/>
                  </a:schemeClr>
                </a:solidFill>
              </a:rPr>
              <a:t>A Digital Twin has a wide spectrum and can be used for a variety of purposes, and temporal scales which should be considered using the table below which is based upon the Gemini Principles, </a:t>
            </a:r>
            <a:r>
              <a:rPr lang="en-GB" sz="1200" dirty="0" err="1">
                <a:solidFill>
                  <a:schemeClr val="bg1">
                    <a:lumMod val="95000"/>
                  </a:schemeClr>
                </a:solidFill>
              </a:rPr>
              <a:t>IET</a:t>
            </a:r>
            <a:r>
              <a:rPr lang="en-GB" sz="1200" dirty="0">
                <a:solidFill>
                  <a:schemeClr val="bg1">
                    <a:lumMod val="95000"/>
                  </a:schemeClr>
                </a:solidFill>
              </a:rPr>
              <a:t> Digital Twins for the built environment and DT toolkit report. </a:t>
            </a:r>
          </a:p>
        </p:txBody>
      </p:sp>
      <p:sp>
        <p:nvSpPr>
          <p:cNvPr id="38" name="Rectangle 37">
            <a:extLst>
              <a:ext uri="{FF2B5EF4-FFF2-40B4-BE49-F238E27FC236}">
                <a16:creationId xmlns:a16="http://schemas.microsoft.com/office/drawing/2014/main" id="{952ED4A0-5208-42E7-9AD2-680BF0647793}"/>
              </a:ext>
            </a:extLst>
          </p:cNvPr>
          <p:cNvSpPr/>
          <p:nvPr/>
        </p:nvSpPr>
        <p:spPr>
          <a:xfrm>
            <a:off x="345295" y="1030079"/>
            <a:ext cx="4232105" cy="461665"/>
          </a:xfrm>
          <a:prstGeom prst="rect">
            <a:avLst/>
          </a:prstGeom>
        </p:spPr>
        <p:txBody>
          <a:bodyPr wrap="square">
            <a:spAutoFit/>
          </a:bodyPr>
          <a:lstStyle/>
          <a:p>
            <a:r>
              <a:rPr lang="en-GB" sz="1200" dirty="0"/>
              <a:t>Additional information on Digital Twin types and sophistication levels can be found at the Digital Twin Toolkit Report. </a:t>
            </a:r>
          </a:p>
        </p:txBody>
      </p:sp>
      <p:sp>
        <p:nvSpPr>
          <p:cNvPr id="40" name="TextBox 39">
            <a:extLst>
              <a:ext uri="{FF2B5EF4-FFF2-40B4-BE49-F238E27FC236}">
                <a16:creationId xmlns:a16="http://schemas.microsoft.com/office/drawing/2014/main" id="{F5283ECA-F6E6-4B40-A627-90236C55630A}"/>
              </a:ext>
            </a:extLst>
          </p:cNvPr>
          <p:cNvSpPr txBox="1"/>
          <p:nvPr/>
        </p:nvSpPr>
        <p:spPr>
          <a:xfrm>
            <a:off x="4426517" y="970997"/>
            <a:ext cx="1800419" cy="553998"/>
          </a:xfrm>
          <a:prstGeom prst="rect">
            <a:avLst/>
          </a:prstGeom>
          <a:noFill/>
        </p:spPr>
        <p:txBody>
          <a:bodyPr wrap="square" rtlCol="0">
            <a:spAutoFit/>
          </a:bodyPr>
          <a:lstStyle/>
          <a:p>
            <a:pPr algn="ctr"/>
            <a:r>
              <a:rPr lang="en-US" sz="1000" b="1" dirty="0">
                <a:solidFill>
                  <a:srgbClr val="003056"/>
                </a:solidFill>
                <a:hlinkClick r:id="rId3">
                  <a:extLst>
                    <a:ext uri="{A12FA001-AC4F-418D-AE19-62706E023703}">
                      <ahyp:hlinkClr xmlns:ahyp="http://schemas.microsoft.com/office/drawing/2018/hyperlinkcolor" val="tx"/>
                    </a:ext>
                  </a:extLst>
                </a:hlinkClick>
              </a:rPr>
              <a:t>Sign in</a:t>
            </a:r>
            <a:r>
              <a:rPr lang="en-US" sz="1000" b="1" dirty="0">
                <a:solidFill>
                  <a:srgbClr val="003056"/>
                </a:solidFill>
              </a:rPr>
              <a:t> or </a:t>
            </a:r>
            <a:r>
              <a:rPr lang="en-US" sz="1000" b="1" dirty="0">
                <a:solidFill>
                  <a:srgbClr val="003056"/>
                </a:solidFill>
                <a:hlinkClick r:id="rId4">
                  <a:extLst>
                    <a:ext uri="{A12FA001-AC4F-418D-AE19-62706E023703}">
                      <ahyp:hlinkClr xmlns:ahyp="http://schemas.microsoft.com/office/drawing/2018/hyperlinkcolor" val="tx"/>
                    </a:ext>
                  </a:extLst>
                </a:hlinkClick>
              </a:rPr>
              <a:t>register</a:t>
            </a:r>
            <a:r>
              <a:rPr lang="en-US" sz="1000" b="1" dirty="0">
                <a:solidFill>
                  <a:srgbClr val="003056"/>
                </a:solidFill>
              </a:rPr>
              <a:t> to access the </a:t>
            </a:r>
            <a:r>
              <a:rPr lang="en-US" sz="1000" b="1" dirty="0">
                <a:solidFill>
                  <a:srgbClr val="003056"/>
                </a:solidFill>
                <a:hlinkClick r:id="rId5">
                  <a:extLst>
                    <a:ext uri="{A12FA001-AC4F-418D-AE19-62706E023703}">
                      <ahyp:hlinkClr xmlns:ahyp="http://schemas.microsoft.com/office/drawing/2018/hyperlinkcolor" val="tx"/>
                    </a:ext>
                  </a:extLst>
                </a:hlinkClick>
              </a:rPr>
              <a:t>DT toolkit report</a:t>
            </a:r>
            <a:r>
              <a:rPr lang="en-US" sz="1000" b="1" dirty="0">
                <a:solidFill>
                  <a:srgbClr val="003056"/>
                </a:solidFill>
              </a:rPr>
              <a:t> via the DT Hub</a:t>
            </a:r>
            <a:endParaRPr lang="en-GB" sz="1000" b="1" dirty="0">
              <a:solidFill>
                <a:srgbClr val="003056"/>
              </a:solidFill>
            </a:endParaRPr>
          </a:p>
        </p:txBody>
      </p:sp>
      <p:sp>
        <p:nvSpPr>
          <p:cNvPr id="43" name="Oval 42">
            <a:extLst>
              <a:ext uri="{FF2B5EF4-FFF2-40B4-BE49-F238E27FC236}">
                <a16:creationId xmlns:a16="http://schemas.microsoft.com/office/drawing/2014/main" id="{EB3547C1-7E06-4433-B59C-D300AD62B1ED}"/>
              </a:ext>
            </a:extLst>
          </p:cNvPr>
          <p:cNvSpPr/>
          <p:nvPr/>
        </p:nvSpPr>
        <p:spPr>
          <a:xfrm>
            <a:off x="6155997" y="1006552"/>
            <a:ext cx="313647" cy="313647"/>
          </a:xfrm>
          <a:prstGeom prst="ellipse">
            <a:avLst/>
          </a:prstGeom>
          <a:solidFill>
            <a:srgbClr val="E11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5" name="Picture 44">
            <a:extLst>
              <a:ext uri="{FF2B5EF4-FFF2-40B4-BE49-F238E27FC236}">
                <a16:creationId xmlns:a16="http://schemas.microsoft.com/office/drawing/2014/main" id="{E89C71DF-974D-4EA0-83B8-F32FBCA853FB}"/>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6223077" y="1052564"/>
            <a:ext cx="205010" cy="202819"/>
          </a:xfrm>
          <a:prstGeom prst="rect">
            <a:avLst/>
          </a:prstGeom>
        </p:spPr>
      </p:pic>
    </p:spTree>
    <p:extLst>
      <p:ext uri="{BB962C8B-B14F-4D97-AF65-F5344CB8AC3E}">
        <p14:creationId xmlns:p14="http://schemas.microsoft.com/office/powerpoint/2010/main" val="371082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Table 24">
            <a:extLst>
              <a:ext uri="{FF2B5EF4-FFF2-40B4-BE49-F238E27FC236}">
                <a16:creationId xmlns:a16="http://schemas.microsoft.com/office/drawing/2014/main" id="{B493C42A-AE42-4A61-BBFD-5B34B574E5F7}"/>
              </a:ext>
            </a:extLst>
          </p:cNvPr>
          <p:cNvGraphicFramePr>
            <a:graphicFrameLocks noGrp="1"/>
          </p:cNvGraphicFramePr>
          <p:nvPr>
            <p:extLst>
              <p:ext uri="{D42A27DB-BD31-4B8C-83A1-F6EECF244321}">
                <p14:modId xmlns:p14="http://schemas.microsoft.com/office/powerpoint/2010/main" val="2179665332"/>
              </p:ext>
            </p:extLst>
          </p:nvPr>
        </p:nvGraphicFramePr>
        <p:xfrm>
          <a:off x="539661" y="917658"/>
          <a:ext cx="11112678" cy="4911222"/>
        </p:xfrm>
        <a:graphic>
          <a:graphicData uri="http://schemas.openxmlformats.org/drawingml/2006/table">
            <a:tbl>
              <a:tblPr firstRow="1" bandRow="1">
                <a:tableStyleId>{5C22544A-7EE6-4342-B048-85BDC9FD1C3A}</a:tableStyleId>
              </a:tblPr>
              <a:tblGrid>
                <a:gridCol w="2311824">
                  <a:extLst>
                    <a:ext uri="{9D8B030D-6E8A-4147-A177-3AD203B41FA5}">
                      <a16:colId xmlns:a16="http://schemas.microsoft.com/office/drawing/2014/main" val="1866788177"/>
                    </a:ext>
                  </a:extLst>
                </a:gridCol>
                <a:gridCol w="2346264">
                  <a:extLst>
                    <a:ext uri="{9D8B030D-6E8A-4147-A177-3AD203B41FA5}">
                      <a16:colId xmlns:a16="http://schemas.microsoft.com/office/drawing/2014/main" val="1461441030"/>
                    </a:ext>
                  </a:extLst>
                </a:gridCol>
                <a:gridCol w="2533504">
                  <a:extLst>
                    <a:ext uri="{9D8B030D-6E8A-4147-A177-3AD203B41FA5}">
                      <a16:colId xmlns:a16="http://schemas.microsoft.com/office/drawing/2014/main" val="3283534013"/>
                    </a:ext>
                  </a:extLst>
                </a:gridCol>
                <a:gridCol w="693791">
                  <a:extLst>
                    <a:ext uri="{9D8B030D-6E8A-4147-A177-3AD203B41FA5}">
                      <a16:colId xmlns:a16="http://schemas.microsoft.com/office/drawing/2014/main" val="1570808486"/>
                    </a:ext>
                  </a:extLst>
                </a:gridCol>
                <a:gridCol w="3227295">
                  <a:extLst>
                    <a:ext uri="{9D8B030D-6E8A-4147-A177-3AD203B41FA5}">
                      <a16:colId xmlns:a16="http://schemas.microsoft.com/office/drawing/2014/main" val="2621128267"/>
                    </a:ext>
                  </a:extLst>
                </a:gridCol>
              </a:tblGrid>
              <a:tr h="349167">
                <a:tc gridSpan="5">
                  <a:txBody>
                    <a:bodyPr/>
                    <a:lstStyle/>
                    <a:p>
                      <a:r>
                        <a:rPr lang="en-GB" sz="1200" dirty="0"/>
                        <a:t>XXX hospital headline digital strategy and vision</a:t>
                      </a:r>
                    </a:p>
                  </a:txBody>
                  <a:tcPr>
                    <a:solidFill>
                      <a:srgbClr val="00305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34528806"/>
                  </a:ext>
                </a:extLst>
              </a:tr>
              <a:tr h="554540">
                <a:tc gridSpan="5">
                  <a:txBody>
                    <a:bodyPr/>
                    <a:lstStyle/>
                    <a:p>
                      <a:r>
                        <a:rPr lang="en-GB" sz="1100" dirty="0"/>
                        <a:t>Digital Twin</a:t>
                      </a:r>
                      <a:r>
                        <a:rPr lang="en-GB" sz="1100" dirty="0">
                          <a:solidFill>
                            <a:schemeClr val="tx1">
                              <a:lumMod val="85000"/>
                              <a:lumOff val="15000"/>
                            </a:schemeClr>
                          </a:solidFill>
                        </a:rPr>
                        <a:t>ning of the XXXX hospital provides an opportunity to create a built asset where integrated networks, sensors and dynamic data will assist in achieving operational excellence and support the delivery of modern clinical care and a better patient experience.  This ecosystem of a secure, connected modern hospital environment will assist estates teams and end users make better-informed decisions leading to improved outcomes.</a:t>
                      </a:r>
                    </a:p>
                    <a:p>
                      <a:endParaRPr lang="en-GB" sz="1200" dirty="0"/>
                    </a:p>
                  </a:txBody>
                  <a:tcPr>
                    <a:solidFill>
                      <a:schemeClr val="bg1">
                        <a:lumMod val="75000"/>
                      </a:schemeClr>
                    </a:solidFill>
                  </a:tcPr>
                </a:tc>
                <a:tc hMerge="1">
                  <a:txBody>
                    <a:bodyPr/>
                    <a:lstStyle/>
                    <a:p>
                      <a:endParaRPr lang="en-GB" sz="1200" dirty="0"/>
                    </a:p>
                  </a:txBody>
                  <a:tcPr>
                    <a:solidFill>
                      <a:srgbClr val="0077A1"/>
                    </a:solidFill>
                  </a:tcPr>
                </a:tc>
                <a:tc hMerge="1">
                  <a:txBody>
                    <a:bodyPr/>
                    <a:lstStyle/>
                    <a:p>
                      <a:endParaRPr lang="en-GB"/>
                    </a:p>
                  </a:txBody>
                  <a:tcPr/>
                </a:tc>
                <a:tc hMerge="1">
                  <a:txBody>
                    <a:bodyPr/>
                    <a:lstStyle/>
                    <a:p>
                      <a:endParaRPr lang="en-GB" sz="1200" dirty="0"/>
                    </a:p>
                  </a:txBody>
                  <a:tcPr>
                    <a:solidFill>
                      <a:srgbClr val="0077A1"/>
                    </a:solidFill>
                  </a:tcPr>
                </a:tc>
                <a:tc hMerge="1">
                  <a:txBody>
                    <a:bodyPr/>
                    <a:lstStyle/>
                    <a:p>
                      <a:endParaRPr lang="en-GB"/>
                    </a:p>
                  </a:txBody>
                  <a:tcPr/>
                </a:tc>
                <a:extLst>
                  <a:ext uri="{0D108BD9-81ED-4DB2-BD59-A6C34878D82A}">
                    <a16:rowId xmlns:a16="http://schemas.microsoft.com/office/drawing/2014/main" val="1448488204"/>
                  </a:ext>
                </a:extLst>
              </a:tr>
              <a:tr h="554540">
                <a:tc>
                  <a:txBody>
                    <a:bodyPr/>
                    <a:lstStyle/>
                    <a:p>
                      <a:pPr algn="ctr"/>
                      <a:r>
                        <a:rPr lang="en-GB" sz="1200" dirty="0">
                          <a:solidFill>
                            <a:schemeClr val="bg1"/>
                          </a:solidFill>
                        </a:rPr>
                        <a:t>Sophistication</a:t>
                      </a:r>
                    </a:p>
                  </a:txBody>
                  <a:tcPr>
                    <a:solidFill>
                      <a:srgbClr val="003056"/>
                    </a:solidFill>
                  </a:tcPr>
                </a:tc>
                <a:tc gridSpan="2">
                  <a:txBody>
                    <a:bodyPr/>
                    <a:lstStyle/>
                    <a:p>
                      <a:pPr algn="ctr"/>
                      <a:r>
                        <a:rPr lang="en-GB" sz="1200" dirty="0">
                          <a:solidFill>
                            <a:schemeClr val="bg1"/>
                          </a:solidFill>
                        </a:rPr>
                        <a:t>Defining principles </a:t>
                      </a:r>
                    </a:p>
                  </a:txBody>
                  <a:tcPr>
                    <a:solidFill>
                      <a:srgbClr val="003056"/>
                    </a:solidFill>
                  </a:tcPr>
                </a:tc>
                <a:tc hMerge="1">
                  <a:txBody>
                    <a:bodyPr/>
                    <a:lstStyle/>
                    <a:p>
                      <a:endParaRPr lang="en-GB"/>
                    </a:p>
                  </a:txBody>
                  <a:tcPr/>
                </a:tc>
                <a:tc gridSpan="2">
                  <a:txBody>
                    <a:bodyPr/>
                    <a:lstStyle/>
                    <a:p>
                      <a:pPr algn="ctr"/>
                      <a:r>
                        <a:rPr lang="en-GB" sz="1200" dirty="0">
                          <a:solidFill>
                            <a:schemeClr val="bg1"/>
                          </a:solidFill>
                        </a:rPr>
                        <a:t>Temporal scales</a:t>
                      </a:r>
                    </a:p>
                  </a:txBody>
                  <a:tcPr>
                    <a:solidFill>
                      <a:srgbClr val="003056"/>
                    </a:solidFill>
                  </a:tcPr>
                </a:tc>
                <a:tc hMerge="1">
                  <a:txBody>
                    <a:bodyPr/>
                    <a:lstStyle/>
                    <a:p>
                      <a:endParaRPr lang="en-GB"/>
                    </a:p>
                  </a:txBody>
                  <a:tcPr/>
                </a:tc>
                <a:extLst>
                  <a:ext uri="{0D108BD9-81ED-4DB2-BD59-A6C34878D82A}">
                    <a16:rowId xmlns:a16="http://schemas.microsoft.com/office/drawing/2014/main" val="2144965087"/>
                  </a:ext>
                </a:extLst>
              </a:tr>
              <a:tr h="585005">
                <a:tc>
                  <a:txBody>
                    <a:bodyPr/>
                    <a:lstStyle/>
                    <a:p>
                      <a:r>
                        <a:rPr lang="en-GB" sz="1100" dirty="0">
                          <a:solidFill>
                            <a:schemeClr val="tx1">
                              <a:lumMod val="85000"/>
                              <a:lumOff val="15000"/>
                            </a:schemeClr>
                          </a:solidFill>
                        </a:rPr>
                        <a:t>4</a:t>
                      </a:r>
                    </a:p>
                  </a:txBody>
                  <a:tcPr/>
                </a:tc>
                <a:tc gridSpan="2">
                  <a:txBody>
                    <a:bodyPr/>
                    <a:lstStyle/>
                    <a:p>
                      <a:r>
                        <a:rPr lang="en-GB" sz="1100" dirty="0">
                          <a:solidFill>
                            <a:schemeClr val="tx1">
                              <a:lumMod val="85000"/>
                              <a:lumOff val="15000"/>
                            </a:schemeClr>
                          </a:solidFill>
                        </a:rPr>
                        <a:t>Two-way data integration and interaction with self governance.</a:t>
                      </a:r>
                    </a:p>
                  </a:txBody>
                  <a:tcPr/>
                </a:tc>
                <a:tc hMerge="1">
                  <a:txBody>
                    <a:bodyPr/>
                    <a:lstStyle/>
                    <a:p>
                      <a:endParaRPr lang="en-GB"/>
                    </a:p>
                  </a:txBody>
                  <a:tcPr/>
                </a:tc>
                <a:tc gridSpan="2">
                  <a:txBody>
                    <a:bodyPr/>
                    <a:lstStyle/>
                    <a:p>
                      <a:r>
                        <a:rPr lang="en-GB" sz="1100" dirty="0">
                          <a:solidFill>
                            <a:schemeClr val="tx1">
                              <a:lumMod val="85000"/>
                              <a:lumOff val="15000"/>
                            </a:schemeClr>
                          </a:solidFill>
                        </a:rPr>
                        <a:t>Operational timescale: Remote and immersive operations with control the physical from the digital</a:t>
                      </a:r>
                    </a:p>
                  </a:txBody>
                  <a:tcPr/>
                </a:tc>
                <a:tc hMerge="1">
                  <a:txBody>
                    <a:bodyPr/>
                    <a:lstStyle/>
                    <a:p>
                      <a:endParaRPr lang="en-GB"/>
                    </a:p>
                  </a:txBody>
                  <a:tcPr/>
                </a:tc>
                <a:extLst>
                  <a:ext uri="{0D108BD9-81ED-4DB2-BD59-A6C34878D82A}">
                    <a16:rowId xmlns:a16="http://schemas.microsoft.com/office/drawing/2014/main" val="3025010417"/>
                  </a:ext>
                </a:extLst>
              </a:tr>
              <a:tr h="542150">
                <a:tc gridSpan="2">
                  <a:txBody>
                    <a:bodyPr/>
                    <a:lstStyle/>
                    <a:p>
                      <a:pPr algn="ctr"/>
                      <a:r>
                        <a:rPr lang="en-GB" sz="1100" b="0" dirty="0">
                          <a:solidFill>
                            <a:schemeClr val="bg1"/>
                          </a:solidFill>
                        </a:rPr>
                        <a:t>Key  DT characteristics</a:t>
                      </a:r>
                    </a:p>
                  </a:txBody>
                  <a:tcPr>
                    <a:solidFill>
                      <a:srgbClr val="003056"/>
                    </a:solidFill>
                  </a:tcPr>
                </a:tc>
                <a:tc hMerge="1">
                  <a:txBody>
                    <a:bodyPr/>
                    <a:lstStyle/>
                    <a:p>
                      <a:endParaRPr lang="en-GB" sz="1100" dirty="0"/>
                    </a:p>
                  </a:txBody>
                  <a:tcPr/>
                </a:tc>
                <a:tc gridSpan="3">
                  <a:txBody>
                    <a:bodyPr/>
                    <a:lstStyle/>
                    <a:p>
                      <a:pPr algn="ctr"/>
                      <a:r>
                        <a:rPr lang="en-GB" sz="1100" dirty="0">
                          <a:solidFill>
                            <a:schemeClr val="bg1"/>
                          </a:solidFill>
                        </a:rPr>
                        <a:t>Use cases aligned with strategic use cases and organisational objectives</a:t>
                      </a:r>
                    </a:p>
                  </a:txBody>
                  <a:tcPr>
                    <a:solidFill>
                      <a:srgbClr val="003056"/>
                    </a:solidFill>
                  </a:tcPr>
                </a:tc>
                <a:tc hMerge="1">
                  <a:txBody>
                    <a:bodyPr/>
                    <a:lstStyle/>
                    <a:p>
                      <a:endParaRPr lang="en-GB" sz="1100" dirty="0"/>
                    </a:p>
                  </a:txBody>
                  <a:tcPr/>
                </a:tc>
                <a:tc hMerge="1">
                  <a:txBody>
                    <a:bodyPr/>
                    <a:lstStyle/>
                    <a:p>
                      <a:endParaRPr lang="en-GB"/>
                    </a:p>
                  </a:txBody>
                  <a:tcPr/>
                </a:tc>
                <a:extLst>
                  <a:ext uri="{0D108BD9-81ED-4DB2-BD59-A6C34878D82A}">
                    <a16:rowId xmlns:a16="http://schemas.microsoft.com/office/drawing/2014/main" val="688453171"/>
                  </a:ext>
                </a:extLst>
              </a:tr>
              <a:tr h="0">
                <a:tc gridSpan="2">
                  <a:txBody>
                    <a:bodyPr/>
                    <a:lstStyle/>
                    <a:p>
                      <a:pPr marL="171450" indent="-171450">
                        <a:buFont typeface="Arial" panose="020B0604020202020204" pitchFamily="34" charset="0"/>
                        <a:buChar char="•"/>
                      </a:pPr>
                      <a:r>
                        <a:rPr lang="en-GB" sz="1100" dirty="0">
                          <a:solidFill>
                            <a:schemeClr val="tx1">
                              <a:lumMod val="85000"/>
                              <a:lumOff val="15000"/>
                            </a:schemeClr>
                          </a:solidFill>
                        </a:rPr>
                        <a:t>Dynamic virtual representation of the hospital</a:t>
                      </a:r>
                    </a:p>
                    <a:p>
                      <a:pPr marL="171450" indent="-171450">
                        <a:buFont typeface="Arial" panose="020B0604020202020204" pitchFamily="34" charset="0"/>
                        <a:buChar char="•"/>
                      </a:pPr>
                      <a:r>
                        <a:rPr lang="en-GB" sz="1100" dirty="0">
                          <a:solidFill>
                            <a:schemeClr val="tx1">
                              <a:lumMod val="85000"/>
                              <a:lumOff val="15000"/>
                            </a:schemeClr>
                          </a:solidFill>
                        </a:rPr>
                        <a:t>Integrated networks</a:t>
                      </a:r>
                    </a:p>
                    <a:p>
                      <a:pPr marL="171450" indent="-171450">
                        <a:buFont typeface="Arial" panose="020B0604020202020204" pitchFamily="34" charset="0"/>
                        <a:buChar char="•"/>
                      </a:pPr>
                      <a:r>
                        <a:rPr lang="en-GB" sz="1100" dirty="0">
                          <a:solidFill>
                            <a:schemeClr val="tx1">
                              <a:lumMod val="85000"/>
                              <a:lumOff val="15000"/>
                            </a:schemeClr>
                          </a:solidFill>
                        </a:rPr>
                        <a:t>Patient empowerment</a:t>
                      </a:r>
                    </a:p>
                    <a:p>
                      <a:pPr marL="171450" indent="-171450">
                        <a:buFont typeface="Arial" panose="020B0604020202020204" pitchFamily="34" charset="0"/>
                        <a:buChar char="•"/>
                      </a:pPr>
                      <a:r>
                        <a:rPr lang="en-GB" sz="1100" dirty="0">
                          <a:solidFill>
                            <a:schemeClr val="tx1">
                              <a:lumMod val="85000"/>
                              <a:lumOff val="15000"/>
                            </a:schemeClr>
                          </a:solidFill>
                        </a:rPr>
                        <a:t>End user enablement</a:t>
                      </a:r>
                    </a:p>
                    <a:p>
                      <a:pPr marL="171450" indent="-171450">
                        <a:buFont typeface="Arial" panose="020B0604020202020204" pitchFamily="34" charset="0"/>
                        <a:buChar char="•"/>
                      </a:pPr>
                      <a:r>
                        <a:rPr lang="en-GB" sz="1100" dirty="0">
                          <a:solidFill>
                            <a:schemeClr val="tx1">
                              <a:lumMod val="85000"/>
                              <a:lumOff val="15000"/>
                            </a:schemeClr>
                          </a:solidFill>
                        </a:rPr>
                        <a:t>Interoperability across key systems</a:t>
                      </a:r>
                    </a:p>
                    <a:p>
                      <a:pPr marL="171450" indent="-171450">
                        <a:buFont typeface="Arial" panose="020B0604020202020204" pitchFamily="34" charset="0"/>
                        <a:buChar char="•"/>
                      </a:pPr>
                      <a:r>
                        <a:rPr lang="en-GB" sz="1100" dirty="0">
                          <a:solidFill>
                            <a:schemeClr val="tx1">
                              <a:lumMod val="85000"/>
                              <a:lumOff val="15000"/>
                            </a:schemeClr>
                          </a:solidFill>
                        </a:rPr>
                        <a:t>Futureproofed</a:t>
                      </a:r>
                    </a:p>
                    <a:p>
                      <a:pPr marL="171450" indent="-171450">
                        <a:buFont typeface="Arial" panose="020B0604020202020204" pitchFamily="34" charset="0"/>
                        <a:buChar char="•"/>
                      </a:pPr>
                      <a:r>
                        <a:rPr lang="en-GB" sz="1100" dirty="0">
                          <a:solidFill>
                            <a:schemeClr val="tx1">
                              <a:lumMod val="85000"/>
                              <a:lumOff val="15000"/>
                            </a:schemeClr>
                          </a:solidFill>
                        </a:rPr>
                        <a:t>Real time continuously accessible data</a:t>
                      </a:r>
                    </a:p>
                    <a:p>
                      <a:pPr marL="171450" indent="-171450">
                        <a:buFont typeface="Arial" panose="020B0604020202020204" pitchFamily="34" charset="0"/>
                        <a:buChar char="•"/>
                      </a:pPr>
                      <a:r>
                        <a:rPr lang="en-GB" sz="1100" dirty="0">
                          <a:solidFill>
                            <a:schemeClr val="tx1">
                              <a:lumMod val="85000"/>
                              <a:lumOff val="15000"/>
                            </a:schemeClr>
                          </a:solidFill>
                        </a:rPr>
                        <a:t>Reprogrammable and smart</a:t>
                      </a:r>
                    </a:p>
                    <a:p>
                      <a:pPr marL="171450" indent="-171450">
                        <a:buFont typeface="Arial" panose="020B0604020202020204" pitchFamily="34" charset="0"/>
                        <a:buChar char="•"/>
                      </a:pPr>
                      <a:r>
                        <a:rPr lang="en-GB" sz="1100" dirty="0">
                          <a:solidFill>
                            <a:schemeClr val="tx1">
                              <a:lumMod val="85000"/>
                              <a:lumOff val="15000"/>
                            </a:schemeClr>
                          </a:solidFill>
                        </a:rPr>
                        <a:t>Exploits ontologies </a:t>
                      </a:r>
                    </a:p>
                    <a:p>
                      <a:pPr marL="171450" indent="-171450">
                        <a:buFont typeface="Arial" panose="020B0604020202020204" pitchFamily="34" charset="0"/>
                        <a:buChar char="•"/>
                      </a:pPr>
                      <a:r>
                        <a:rPr lang="en-GB" sz="1100" dirty="0">
                          <a:solidFill>
                            <a:schemeClr val="tx1">
                              <a:lumMod val="85000"/>
                              <a:lumOff val="15000"/>
                            </a:schemeClr>
                          </a:solidFill>
                        </a:rPr>
                        <a:t>Machine understandable vocabulary</a:t>
                      </a:r>
                    </a:p>
                    <a:p>
                      <a:pPr marL="171450" indent="-171450">
                        <a:buFont typeface="Arial" panose="020B0604020202020204" pitchFamily="34" charset="0"/>
                        <a:buChar char="•"/>
                      </a:pPr>
                      <a:r>
                        <a:rPr lang="en-GB" sz="1100" dirty="0">
                          <a:solidFill>
                            <a:schemeClr val="tx1">
                              <a:lumMod val="85000"/>
                              <a:lumOff val="15000"/>
                            </a:schemeClr>
                          </a:solidFill>
                        </a:rPr>
                        <a:t>Self adapting</a:t>
                      </a:r>
                    </a:p>
                    <a:p>
                      <a:pPr marL="171450" indent="-171450">
                        <a:buFont typeface="Arial" panose="020B0604020202020204" pitchFamily="34" charset="0"/>
                        <a:buChar char="•"/>
                      </a:pPr>
                      <a:r>
                        <a:rPr lang="en-GB" sz="1100" dirty="0">
                          <a:solidFill>
                            <a:schemeClr val="tx1">
                              <a:lumMod val="85000"/>
                              <a:lumOff val="15000"/>
                            </a:schemeClr>
                          </a:solidFill>
                        </a:rPr>
                        <a:t>Closed loop optimisation</a:t>
                      </a:r>
                    </a:p>
                  </a:txBody>
                  <a:tcPr/>
                </a:tc>
                <a:tc hMerge="1">
                  <a:txBody>
                    <a:bodyPr/>
                    <a:lstStyle/>
                    <a:p>
                      <a:endParaRPr lang="en-GB" sz="1100" dirty="0"/>
                    </a:p>
                  </a:txBody>
                  <a:tcPr/>
                </a:tc>
                <a:tc gridSpan="2">
                  <a:txBody>
                    <a:bodyPr/>
                    <a:lstStyle/>
                    <a:p>
                      <a:r>
                        <a:rPr lang="en-GB" sz="1100" b="1" dirty="0">
                          <a:solidFill>
                            <a:schemeClr val="tx1">
                              <a:lumMod val="85000"/>
                              <a:lumOff val="15000"/>
                            </a:schemeClr>
                          </a:solidFill>
                        </a:rPr>
                        <a:t>Primary Use Cases:</a:t>
                      </a:r>
                    </a:p>
                    <a:p>
                      <a:endParaRPr lang="en-GB" sz="1100" dirty="0">
                        <a:solidFill>
                          <a:schemeClr val="tx1">
                            <a:lumMod val="85000"/>
                            <a:lumOff val="15000"/>
                          </a:schemeClr>
                        </a:solidFill>
                      </a:endParaRPr>
                    </a:p>
                    <a:p>
                      <a:pPr marL="171450" indent="-171450">
                        <a:buFont typeface="Arial" panose="020B0604020202020204" pitchFamily="34" charset="0"/>
                        <a:buChar char="•"/>
                      </a:pPr>
                      <a:r>
                        <a:rPr lang="en-GB" sz="1100" dirty="0">
                          <a:solidFill>
                            <a:schemeClr val="tx1">
                              <a:lumMod val="85000"/>
                              <a:lumOff val="15000"/>
                            </a:schemeClr>
                          </a:solidFill>
                        </a:rPr>
                        <a:t>Strategy and planning</a:t>
                      </a:r>
                    </a:p>
                    <a:p>
                      <a:pPr marL="171450" indent="-171450">
                        <a:buFont typeface="Arial" panose="020B0604020202020204" pitchFamily="34" charset="0"/>
                        <a:buChar char="•"/>
                      </a:pPr>
                      <a:r>
                        <a:rPr lang="en-GB" sz="1100" dirty="0">
                          <a:solidFill>
                            <a:schemeClr val="tx1">
                              <a:lumMod val="85000"/>
                              <a:lumOff val="15000"/>
                            </a:schemeClr>
                          </a:solidFill>
                        </a:rPr>
                        <a:t>Management of assets</a:t>
                      </a:r>
                    </a:p>
                    <a:p>
                      <a:pPr marL="171450" indent="-171450">
                        <a:buFont typeface="Arial" panose="020B0604020202020204" pitchFamily="34" charset="0"/>
                        <a:buChar char="•"/>
                      </a:pPr>
                      <a:r>
                        <a:rPr lang="en-GB" sz="1100" dirty="0">
                          <a:solidFill>
                            <a:schemeClr val="tx1">
                              <a:lumMod val="85000"/>
                              <a:lumOff val="15000"/>
                            </a:schemeClr>
                          </a:solidFill>
                        </a:rPr>
                        <a:t>Improved productivity</a:t>
                      </a:r>
                    </a:p>
                    <a:p>
                      <a:pPr marL="171450" indent="-171450">
                        <a:buFont typeface="Arial" panose="020B0604020202020204" pitchFamily="34" charset="0"/>
                        <a:buChar char="•"/>
                      </a:pPr>
                      <a:r>
                        <a:rPr lang="en-GB" sz="1100" dirty="0">
                          <a:solidFill>
                            <a:schemeClr val="tx1">
                              <a:lumMod val="85000"/>
                              <a:lumOff val="15000"/>
                            </a:schemeClr>
                          </a:solidFill>
                        </a:rPr>
                        <a:t>Assurance (safety and resilience) </a:t>
                      </a:r>
                    </a:p>
                  </a:txBody>
                  <a:tcPr/>
                </a:tc>
                <a:tc hMerge="1">
                  <a:txBody>
                    <a:bodyPr/>
                    <a:lstStyle/>
                    <a:p>
                      <a:endParaRPr lang="en-GB" sz="1100" dirty="0"/>
                    </a:p>
                  </a:txBody>
                  <a:tcPr/>
                </a:tc>
                <a:tc>
                  <a:txBody>
                    <a:bodyPr/>
                    <a:lstStyle/>
                    <a:p>
                      <a:r>
                        <a:rPr lang="en-GB" sz="1100" b="1" dirty="0">
                          <a:solidFill>
                            <a:schemeClr val="tx1">
                              <a:lumMod val="85000"/>
                              <a:lumOff val="15000"/>
                            </a:schemeClr>
                          </a:solidFill>
                        </a:rPr>
                        <a:t>Secondary use cases</a:t>
                      </a:r>
                    </a:p>
                    <a:p>
                      <a:endParaRPr lang="en-GB" sz="1100" dirty="0">
                        <a:solidFill>
                          <a:schemeClr val="tx1">
                            <a:lumMod val="85000"/>
                            <a:lumOff val="15000"/>
                          </a:schemeClr>
                        </a:solidFill>
                      </a:endParaRPr>
                    </a:p>
                    <a:p>
                      <a:pPr marL="171450" indent="-171450">
                        <a:buFont typeface="Arial" panose="020B0604020202020204" pitchFamily="34" charset="0"/>
                        <a:buChar char="•"/>
                      </a:pPr>
                      <a:r>
                        <a:rPr lang="en-GB" sz="1100" dirty="0">
                          <a:solidFill>
                            <a:schemeClr val="tx1">
                              <a:lumMod val="85000"/>
                              <a:lumOff val="15000"/>
                            </a:schemeClr>
                          </a:solidFill>
                        </a:rPr>
                        <a:t>Improved user experience</a:t>
                      </a:r>
                    </a:p>
                    <a:p>
                      <a:pPr marL="171450" indent="-171450">
                        <a:buFont typeface="Arial" panose="020B0604020202020204" pitchFamily="34" charset="0"/>
                        <a:buChar char="•"/>
                      </a:pPr>
                      <a:r>
                        <a:rPr lang="en-GB" sz="1100" dirty="0">
                          <a:solidFill>
                            <a:schemeClr val="tx1">
                              <a:lumMod val="85000"/>
                              <a:lumOff val="15000"/>
                            </a:schemeClr>
                          </a:solidFill>
                        </a:rPr>
                        <a:t>Cross portfolio benchmarking</a:t>
                      </a:r>
                    </a:p>
                    <a:p>
                      <a:pPr marL="171450" indent="-171450">
                        <a:buFont typeface="Arial" panose="020B0604020202020204" pitchFamily="34" charset="0"/>
                        <a:buChar char="•"/>
                      </a:pPr>
                      <a:r>
                        <a:rPr lang="en-GB" sz="1100" dirty="0">
                          <a:solidFill>
                            <a:schemeClr val="tx1">
                              <a:lumMod val="85000"/>
                              <a:lumOff val="15000"/>
                            </a:schemeClr>
                          </a:solidFill>
                        </a:rPr>
                        <a:t>Enhanced PPM workflows</a:t>
                      </a:r>
                    </a:p>
                    <a:p>
                      <a:pPr marL="171450" indent="-171450">
                        <a:buFont typeface="Arial" panose="020B0604020202020204" pitchFamily="34" charset="0"/>
                        <a:buChar char="•"/>
                      </a:pPr>
                      <a:r>
                        <a:rPr lang="en-GB" sz="1100" dirty="0">
                          <a:solidFill>
                            <a:schemeClr val="tx1">
                              <a:lumMod val="85000"/>
                              <a:lumOff val="15000"/>
                            </a:schemeClr>
                          </a:solidFill>
                        </a:rPr>
                        <a:t>Real time condition monitoring</a:t>
                      </a:r>
                    </a:p>
                    <a:p>
                      <a:pPr marL="171450" indent="-171450">
                        <a:buFont typeface="Arial" panose="020B0604020202020204" pitchFamily="34" charset="0"/>
                        <a:buChar char="•"/>
                      </a:pPr>
                      <a:r>
                        <a:rPr lang="en-GB" sz="1100" dirty="0">
                          <a:solidFill>
                            <a:schemeClr val="tx1">
                              <a:lumMod val="85000"/>
                              <a:lumOff val="15000"/>
                            </a:schemeClr>
                          </a:solidFill>
                        </a:rPr>
                        <a:t>Dynamic feedback loops enabling data driven design</a:t>
                      </a:r>
                    </a:p>
                    <a:p>
                      <a:pPr marL="171450" indent="-171450">
                        <a:buFont typeface="Arial" panose="020B0604020202020204" pitchFamily="34" charset="0"/>
                        <a:buChar char="•"/>
                      </a:pPr>
                      <a:r>
                        <a:rPr lang="en-GB" sz="1100" dirty="0">
                          <a:solidFill>
                            <a:schemeClr val="tx1">
                              <a:lumMod val="85000"/>
                              <a:lumOff val="15000"/>
                            </a:schemeClr>
                          </a:solidFill>
                        </a:rPr>
                        <a:t>Real time monitoring of on-site activities</a:t>
                      </a:r>
                    </a:p>
                    <a:p>
                      <a:pPr marL="171450" indent="-171450">
                        <a:buFont typeface="Arial" panose="020B0604020202020204" pitchFamily="34" charset="0"/>
                        <a:buChar char="•"/>
                      </a:pPr>
                      <a:r>
                        <a:rPr lang="en-GB" sz="1100" dirty="0">
                          <a:solidFill>
                            <a:schemeClr val="tx1">
                              <a:lumMod val="85000"/>
                              <a:lumOff val="15000"/>
                            </a:schemeClr>
                          </a:solidFill>
                        </a:rPr>
                        <a:t>Faster responses to accidents and disruption</a:t>
                      </a:r>
                    </a:p>
                    <a:p>
                      <a:pPr marL="171450" indent="-171450">
                        <a:buFont typeface="Arial" panose="020B0604020202020204" pitchFamily="34" charset="0"/>
                        <a:buChar char="•"/>
                      </a:pPr>
                      <a:r>
                        <a:rPr lang="en-GB" sz="1100" dirty="0">
                          <a:solidFill>
                            <a:schemeClr val="tx1">
                              <a:lumMod val="85000"/>
                              <a:lumOff val="15000"/>
                            </a:schemeClr>
                          </a:solidFill>
                        </a:rPr>
                        <a:t>Incident management and service recovery </a:t>
                      </a:r>
                    </a:p>
                  </a:txBody>
                  <a:tcPr/>
                </a:tc>
                <a:extLst>
                  <a:ext uri="{0D108BD9-81ED-4DB2-BD59-A6C34878D82A}">
                    <a16:rowId xmlns:a16="http://schemas.microsoft.com/office/drawing/2014/main" val="2391288342"/>
                  </a:ext>
                </a:extLst>
              </a:tr>
            </a:tbl>
          </a:graphicData>
        </a:graphic>
      </p:graphicFrame>
      <p:sp>
        <p:nvSpPr>
          <p:cNvPr id="48" name="TextBox 47">
            <a:extLst>
              <a:ext uri="{FF2B5EF4-FFF2-40B4-BE49-F238E27FC236}">
                <a16:creationId xmlns:a16="http://schemas.microsoft.com/office/drawing/2014/main" id="{ACD45CD2-129E-4B8F-9113-F91F7FDE640D}"/>
              </a:ext>
            </a:extLst>
          </p:cNvPr>
          <p:cNvSpPr txBox="1"/>
          <p:nvPr/>
        </p:nvSpPr>
        <p:spPr>
          <a:xfrm>
            <a:off x="302818" y="348854"/>
            <a:ext cx="3200670" cy="400110"/>
          </a:xfrm>
          <a:prstGeom prst="rect">
            <a:avLst/>
          </a:prstGeom>
          <a:noFill/>
        </p:spPr>
        <p:txBody>
          <a:bodyPr wrap="square" rtlCol="0">
            <a:spAutoFit/>
          </a:bodyPr>
          <a:lstStyle/>
          <a:p>
            <a:r>
              <a:rPr lang="en-GB" sz="2000" b="1" dirty="0">
                <a:solidFill>
                  <a:srgbClr val="003056"/>
                </a:solidFill>
              </a:rPr>
              <a:t>Digital Twin strategy</a:t>
            </a:r>
          </a:p>
        </p:txBody>
      </p:sp>
      <p:sp>
        <p:nvSpPr>
          <p:cNvPr id="31" name="Rectangle 30">
            <a:extLst>
              <a:ext uri="{FF2B5EF4-FFF2-40B4-BE49-F238E27FC236}">
                <a16:creationId xmlns:a16="http://schemas.microsoft.com/office/drawing/2014/main" id="{4E1EA6E2-88CE-4735-8766-C00AE7D59FDF}"/>
              </a:ext>
            </a:extLst>
          </p:cNvPr>
          <p:cNvSpPr/>
          <p:nvPr/>
        </p:nvSpPr>
        <p:spPr>
          <a:xfrm>
            <a:off x="5578610" y="350814"/>
            <a:ext cx="5929389" cy="830997"/>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The illustration below shows an example of a Digital Twin strategy appropriate to the Strategic Outline Case (SOC) stage. This scenario is based upon a new infirmary hospital building.</a:t>
            </a:r>
            <a:endParaRPr lang="en-GB" sz="1200" dirty="0">
              <a:solidFill>
                <a:srgbClr val="003056"/>
              </a:solidFill>
            </a:endParaRPr>
          </a:p>
        </p:txBody>
      </p:sp>
    </p:spTree>
    <p:extLst>
      <p:ext uri="{BB962C8B-B14F-4D97-AF65-F5344CB8AC3E}">
        <p14:creationId xmlns:p14="http://schemas.microsoft.com/office/powerpoint/2010/main" val="243622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Table 24">
            <a:extLst>
              <a:ext uri="{FF2B5EF4-FFF2-40B4-BE49-F238E27FC236}">
                <a16:creationId xmlns:a16="http://schemas.microsoft.com/office/drawing/2014/main" id="{B493C42A-AE42-4A61-BBFD-5B34B574E5F7}"/>
              </a:ext>
            </a:extLst>
          </p:cNvPr>
          <p:cNvGraphicFramePr>
            <a:graphicFrameLocks noGrp="1"/>
          </p:cNvGraphicFramePr>
          <p:nvPr>
            <p:extLst>
              <p:ext uri="{D42A27DB-BD31-4B8C-83A1-F6EECF244321}">
                <p14:modId xmlns:p14="http://schemas.microsoft.com/office/powerpoint/2010/main" val="3620918659"/>
              </p:ext>
            </p:extLst>
          </p:nvPr>
        </p:nvGraphicFramePr>
        <p:xfrm>
          <a:off x="539661" y="917658"/>
          <a:ext cx="11112678" cy="5078862"/>
        </p:xfrm>
        <a:graphic>
          <a:graphicData uri="http://schemas.openxmlformats.org/drawingml/2006/table">
            <a:tbl>
              <a:tblPr firstRow="1" bandRow="1">
                <a:tableStyleId>{5C22544A-7EE6-4342-B048-85BDC9FD1C3A}</a:tableStyleId>
              </a:tblPr>
              <a:tblGrid>
                <a:gridCol w="2311824">
                  <a:extLst>
                    <a:ext uri="{9D8B030D-6E8A-4147-A177-3AD203B41FA5}">
                      <a16:colId xmlns:a16="http://schemas.microsoft.com/office/drawing/2014/main" val="1866788177"/>
                    </a:ext>
                  </a:extLst>
                </a:gridCol>
                <a:gridCol w="2346264">
                  <a:extLst>
                    <a:ext uri="{9D8B030D-6E8A-4147-A177-3AD203B41FA5}">
                      <a16:colId xmlns:a16="http://schemas.microsoft.com/office/drawing/2014/main" val="1461441030"/>
                    </a:ext>
                  </a:extLst>
                </a:gridCol>
                <a:gridCol w="2533504">
                  <a:extLst>
                    <a:ext uri="{9D8B030D-6E8A-4147-A177-3AD203B41FA5}">
                      <a16:colId xmlns:a16="http://schemas.microsoft.com/office/drawing/2014/main" val="3283534013"/>
                    </a:ext>
                  </a:extLst>
                </a:gridCol>
                <a:gridCol w="693791">
                  <a:extLst>
                    <a:ext uri="{9D8B030D-6E8A-4147-A177-3AD203B41FA5}">
                      <a16:colId xmlns:a16="http://schemas.microsoft.com/office/drawing/2014/main" val="1570808486"/>
                    </a:ext>
                  </a:extLst>
                </a:gridCol>
                <a:gridCol w="3227295">
                  <a:extLst>
                    <a:ext uri="{9D8B030D-6E8A-4147-A177-3AD203B41FA5}">
                      <a16:colId xmlns:a16="http://schemas.microsoft.com/office/drawing/2014/main" val="2621128267"/>
                    </a:ext>
                  </a:extLst>
                </a:gridCol>
              </a:tblGrid>
              <a:tr h="349167">
                <a:tc gridSpan="5">
                  <a:txBody>
                    <a:bodyPr/>
                    <a:lstStyle/>
                    <a:p>
                      <a:r>
                        <a:rPr lang="en-GB" sz="1200" dirty="0">
                          <a:solidFill>
                            <a:schemeClr val="bg1"/>
                          </a:solidFill>
                        </a:rPr>
                        <a:t>&lt;Insert project code&gt; &lt;Insert ‘Project name’ headline digital strategy and vision&gt;</a:t>
                      </a:r>
                    </a:p>
                  </a:txBody>
                  <a:tcPr>
                    <a:solidFill>
                      <a:srgbClr val="00305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34528806"/>
                  </a:ext>
                </a:extLst>
              </a:tr>
              <a:tr h="554540">
                <a:tc gridSpan="5">
                  <a:txBody>
                    <a:bodyPr/>
                    <a:lstStyle/>
                    <a:p>
                      <a:r>
                        <a:rPr lang="en-GB" sz="1100" dirty="0">
                          <a:solidFill>
                            <a:schemeClr val="tx1">
                              <a:lumMod val="65000"/>
                              <a:lumOff val="35000"/>
                            </a:schemeClr>
                          </a:solidFill>
                        </a:rPr>
                        <a:t>&lt;Insert short high level description of the Digital Twinning strategy and vision of the project&gt;</a:t>
                      </a:r>
                    </a:p>
                    <a:p>
                      <a:endParaRPr lang="en-GB" sz="1100" dirty="0">
                        <a:solidFill>
                          <a:schemeClr val="tx1">
                            <a:lumMod val="65000"/>
                            <a:lumOff val="35000"/>
                          </a:schemeClr>
                        </a:solidFill>
                      </a:endParaRPr>
                    </a:p>
                    <a:p>
                      <a:endParaRPr lang="en-GB" sz="1100" dirty="0">
                        <a:solidFill>
                          <a:schemeClr val="tx1">
                            <a:lumMod val="65000"/>
                            <a:lumOff val="35000"/>
                          </a:schemeClr>
                        </a:solidFill>
                      </a:endParaRPr>
                    </a:p>
                    <a:p>
                      <a:endParaRPr lang="en-GB" sz="1200" dirty="0">
                        <a:solidFill>
                          <a:schemeClr val="tx1">
                            <a:lumMod val="65000"/>
                            <a:lumOff val="35000"/>
                          </a:schemeClr>
                        </a:solidFill>
                      </a:endParaRPr>
                    </a:p>
                  </a:txBody>
                  <a:tcPr>
                    <a:solidFill>
                      <a:schemeClr val="bg1">
                        <a:lumMod val="75000"/>
                      </a:schemeClr>
                    </a:solidFill>
                  </a:tcPr>
                </a:tc>
                <a:tc hMerge="1">
                  <a:txBody>
                    <a:bodyPr/>
                    <a:lstStyle/>
                    <a:p>
                      <a:endParaRPr lang="en-GB" sz="1200" dirty="0"/>
                    </a:p>
                  </a:txBody>
                  <a:tcPr>
                    <a:solidFill>
                      <a:srgbClr val="0077A1"/>
                    </a:solidFill>
                  </a:tcPr>
                </a:tc>
                <a:tc hMerge="1">
                  <a:txBody>
                    <a:bodyPr/>
                    <a:lstStyle/>
                    <a:p>
                      <a:endParaRPr lang="en-GB"/>
                    </a:p>
                  </a:txBody>
                  <a:tcPr/>
                </a:tc>
                <a:tc hMerge="1">
                  <a:txBody>
                    <a:bodyPr/>
                    <a:lstStyle/>
                    <a:p>
                      <a:endParaRPr lang="en-GB" sz="1200" dirty="0"/>
                    </a:p>
                  </a:txBody>
                  <a:tcPr>
                    <a:solidFill>
                      <a:srgbClr val="0077A1"/>
                    </a:solidFill>
                  </a:tcPr>
                </a:tc>
                <a:tc hMerge="1">
                  <a:txBody>
                    <a:bodyPr/>
                    <a:lstStyle/>
                    <a:p>
                      <a:endParaRPr lang="en-GB"/>
                    </a:p>
                  </a:txBody>
                  <a:tcPr/>
                </a:tc>
                <a:extLst>
                  <a:ext uri="{0D108BD9-81ED-4DB2-BD59-A6C34878D82A}">
                    <a16:rowId xmlns:a16="http://schemas.microsoft.com/office/drawing/2014/main" val="1448488204"/>
                  </a:ext>
                </a:extLst>
              </a:tr>
              <a:tr h="554540">
                <a:tc>
                  <a:txBody>
                    <a:bodyPr/>
                    <a:lstStyle/>
                    <a:p>
                      <a:pPr algn="ctr"/>
                      <a:r>
                        <a:rPr lang="en-GB" sz="1200" dirty="0">
                          <a:solidFill>
                            <a:schemeClr val="bg1"/>
                          </a:solidFill>
                        </a:rPr>
                        <a:t>Sophistication</a:t>
                      </a:r>
                    </a:p>
                  </a:txBody>
                  <a:tcPr>
                    <a:solidFill>
                      <a:srgbClr val="003056"/>
                    </a:solidFill>
                  </a:tcPr>
                </a:tc>
                <a:tc gridSpan="2">
                  <a:txBody>
                    <a:bodyPr/>
                    <a:lstStyle/>
                    <a:p>
                      <a:pPr algn="ctr"/>
                      <a:r>
                        <a:rPr lang="en-GB" sz="1200" dirty="0">
                          <a:solidFill>
                            <a:schemeClr val="bg1"/>
                          </a:solidFill>
                        </a:rPr>
                        <a:t>Defining principles </a:t>
                      </a:r>
                    </a:p>
                  </a:txBody>
                  <a:tcPr>
                    <a:solidFill>
                      <a:srgbClr val="003056"/>
                    </a:solidFill>
                  </a:tcPr>
                </a:tc>
                <a:tc hMerge="1">
                  <a:txBody>
                    <a:bodyPr/>
                    <a:lstStyle/>
                    <a:p>
                      <a:endParaRPr lang="en-GB"/>
                    </a:p>
                  </a:txBody>
                  <a:tcPr/>
                </a:tc>
                <a:tc gridSpan="2">
                  <a:txBody>
                    <a:bodyPr/>
                    <a:lstStyle/>
                    <a:p>
                      <a:pPr algn="ctr"/>
                      <a:r>
                        <a:rPr lang="en-GB" sz="1200" dirty="0">
                          <a:solidFill>
                            <a:schemeClr val="bg1"/>
                          </a:solidFill>
                        </a:rPr>
                        <a:t>Temporal scales</a:t>
                      </a:r>
                    </a:p>
                  </a:txBody>
                  <a:tcPr>
                    <a:solidFill>
                      <a:srgbClr val="003056"/>
                    </a:solidFill>
                  </a:tcPr>
                </a:tc>
                <a:tc hMerge="1">
                  <a:txBody>
                    <a:bodyPr/>
                    <a:lstStyle/>
                    <a:p>
                      <a:endParaRPr lang="en-GB"/>
                    </a:p>
                  </a:txBody>
                  <a:tcPr/>
                </a:tc>
                <a:extLst>
                  <a:ext uri="{0D108BD9-81ED-4DB2-BD59-A6C34878D82A}">
                    <a16:rowId xmlns:a16="http://schemas.microsoft.com/office/drawing/2014/main" val="2144965087"/>
                  </a:ext>
                </a:extLst>
              </a:tr>
              <a:tr h="585005">
                <a:tc>
                  <a:txBody>
                    <a:bodyPr/>
                    <a:lstStyle/>
                    <a:p>
                      <a:r>
                        <a:rPr lang="en-GB" sz="1100" dirty="0">
                          <a:solidFill>
                            <a:schemeClr val="tx1">
                              <a:lumMod val="65000"/>
                              <a:lumOff val="35000"/>
                            </a:schemeClr>
                          </a:solidFill>
                        </a:rPr>
                        <a:t>&lt;Insert DT sophistication element, e.g. 0, 1, 2, 3, 4 or 5&gt; </a:t>
                      </a:r>
                    </a:p>
                  </a:txBody>
                  <a:tcPr/>
                </a:tc>
                <a:tc gridSpan="2">
                  <a:txBody>
                    <a:bodyPr/>
                    <a:lstStyle/>
                    <a:p>
                      <a:r>
                        <a:rPr lang="en-GB" sz="1100" dirty="0">
                          <a:solidFill>
                            <a:schemeClr val="tx1">
                              <a:lumMod val="65000"/>
                              <a:lumOff val="35000"/>
                            </a:schemeClr>
                          </a:solidFill>
                        </a:rPr>
                        <a:t>&lt;Insert defining principle, e.g. Reality capture, </a:t>
                      </a:r>
                      <a:r>
                        <a:rPr lang="en-GB" sz="1100" dirty="0" err="1">
                          <a:solidFill>
                            <a:schemeClr val="tx1">
                              <a:lumMod val="65000"/>
                              <a:lumOff val="35000"/>
                            </a:schemeClr>
                          </a:solidFill>
                        </a:rPr>
                        <a:t>2D</a:t>
                      </a:r>
                      <a:r>
                        <a:rPr lang="en-GB" sz="1100" dirty="0">
                          <a:solidFill>
                            <a:schemeClr val="tx1">
                              <a:lumMod val="65000"/>
                              <a:lumOff val="35000"/>
                            </a:schemeClr>
                          </a:solidFill>
                        </a:rPr>
                        <a:t> Map/system or 3D Model etc&gt;</a:t>
                      </a:r>
                    </a:p>
                  </a:txBody>
                  <a:tcPr/>
                </a:tc>
                <a:tc hMerge="1">
                  <a:txBody>
                    <a:bodyPr/>
                    <a:lstStyle/>
                    <a:p>
                      <a:endParaRPr lang="en-GB"/>
                    </a:p>
                  </a:txBody>
                  <a:tcPr/>
                </a:tc>
                <a:tc gridSpan="2">
                  <a:txBody>
                    <a:bodyPr/>
                    <a:lstStyle/>
                    <a:p>
                      <a:r>
                        <a:rPr lang="en-GB" sz="1100" dirty="0">
                          <a:solidFill>
                            <a:schemeClr val="tx1">
                              <a:lumMod val="65000"/>
                              <a:lumOff val="35000"/>
                            </a:schemeClr>
                          </a:solidFill>
                        </a:rPr>
                        <a:t>&lt;Insert temporal scale, e.g. Historic timescale – existing conditions, Capital timescale etc&gt;</a:t>
                      </a:r>
                    </a:p>
                  </a:txBody>
                  <a:tcPr/>
                </a:tc>
                <a:tc hMerge="1">
                  <a:txBody>
                    <a:bodyPr/>
                    <a:lstStyle/>
                    <a:p>
                      <a:endParaRPr lang="en-GB"/>
                    </a:p>
                  </a:txBody>
                  <a:tcPr/>
                </a:tc>
                <a:extLst>
                  <a:ext uri="{0D108BD9-81ED-4DB2-BD59-A6C34878D82A}">
                    <a16:rowId xmlns:a16="http://schemas.microsoft.com/office/drawing/2014/main" val="3025010417"/>
                  </a:ext>
                </a:extLst>
              </a:tr>
              <a:tr h="542150">
                <a:tc gridSpan="2">
                  <a:txBody>
                    <a:bodyPr/>
                    <a:lstStyle/>
                    <a:p>
                      <a:pPr algn="ctr"/>
                      <a:r>
                        <a:rPr lang="en-GB" sz="1100" b="0" dirty="0">
                          <a:solidFill>
                            <a:schemeClr val="bg1"/>
                          </a:solidFill>
                        </a:rPr>
                        <a:t>Key  DT characteristics</a:t>
                      </a:r>
                    </a:p>
                  </a:txBody>
                  <a:tcPr>
                    <a:solidFill>
                      <a:srgbClr val="003056"/>
                    </a:solidFill>
                  </a:tcPr>
                </a:tc>
                <a:tc hMerge="1">
                  <a:txBody>
                    <a:bodyPr/>
                    <a:lstStyle/>
                    <a:p>
                      <a:endParaRPr lang="en-GB" sz="1100" dirty="0"/>
                    </a:p>
                  </a:txBody>
                  <a:tcPr/>
                </a:tc>
                <a:tc gridSpan="3">
                  <a:txBody>
                    <a:bodyPr/>
                    <a:lstStyle/>
                    <a:p>
                      <a:pPr algn="ctr"/>
                      <a:r>
                        <a:rPr lang="en-GB" sz="1100" dirty="0">
                          <a:solidFill>
                            <a:schemeClr val="bg1"/>
                          </a:solidFill>
                        </a:rPr>
                        <a:t>Use cases aligned with strategic use cases and organisational objectives</a:t>
                      </a:r>
                    </a:p>
                  </a:txBody>
                  <a:tcPr>
                    <a:solidFill>
                      <a:srgbClr val="003056"/>
                    </a:solidFill>
                  </a:tcPr>
                </a:tc>
                <a:tc hMerge="1">
                  <a:txBody>
                    <a:bodyPr/>
                    <a:lstStyle/>
                    <a:p>
                      <a:endParaRPr lang="en-GB" sz="1100" dirty="0"/>
                    </a:p>
                  </a:txBody>
                  <a:tcPr/>
                </a:tc>
                <a:tc hMerge="1">
                  <a:txBody>
                    <a:bodyPr/>
                    <a:lstStyle/>
                    <a:p>
                      <a:endParaRPr lang="en-GB"/>
                    </a:p>
                  </a:txBody>
                  <a:tcPr/>
                </a:tc>
                <a:extLst>
                  <a:ext uri="{0D108BD9-81ED-4DB2-BD59-A6C34878D82A}">
                    <a16:rowId xmlns:a16="http://schemas.microsoft.com/office/drawing/2014/main" val="688453171"/>
                  </a:ext>
                </a:extLst>
              </a:tr>
              <a:tr h="0">
                <a:tc gridSpan="2">
                  <a:txBody>
                    <a:bodyPr/>
                    <a:lstStyle/>
                    <a:p>
                      <a:pPr marL="0" indent="0">
                        <a:buFont typeface="Arial" panose="020B0604020202020204" pitchFamily="34" charset="0"/>
                        <a:buNone/>
                      </a:pPr>
                      <a:r>
                        <a:rPr lang="en-GB" sz="1100" kern="1200" dirty="0">
                          <a:solidFill>
                            <a:schemeClr val="tx1">
                              <a:lumMod val="65000"/>
                              <a:lumOff val="35000"/>
                            </a:schemeClr>
                          </a:solidFill>
                          <a:latin typeface="+mn-lt"/>
                          <a:ea typeface="+mn-ea"/>
                          <a:cs typeface="+mn-cs"/>
                        </a:rPr>
                        <a:t>&lt;Insert Key DT characteristics, e.g. Integrated networks, End user enablement, Interoperability across key systems etc&gt;</a:t>
                      </a:r>
                    </a:p>
                  </a:txBody>
                  <a:tcPr/>
                </a:tc>
                <a:tc hMerge="1">
                  <a:txBody>
                    <a:bodyPr/>
                    <a:lstStyle/>
                    <a:p>
                      <a:endParaRPr lang="en-GB" sz="1100" dirty="0"/>
                    </a:p>
                  </a:txBody>
                  <a:tcPr/>
                </a:tc>
                <a:tc gridSpan="2">
                  <a:txBody>
                    <a:bodyPr/>
                    <a:lstStyle/>
                    <a:p>
                      <a:r>
                        <a:rPr lang="en-GB" sz="1100" b="1" dirty="0">
                          <a:solidFill>
                            <a:schemeClr val="tx1">
                              <a:lumMod val="85000"/>
                              <a:lumOff val="15000"/>
                            </a:schemeClr>
                          </a:solidFill>
                        </a:rPr>
                        <a:t>Primary Use Cases:</a:t>
                      </a:r>
                    </a:p>
                    <a:p>
                      <a:endParaRPr lang="en-GB" sz="1100" dirty="0">
                        <a:solidFill>
                          <a:schemeClr val="tx1">
                            <a:lumMod val="85000"/>
                            <a:lumOff val="15000"/>
                          </a:schemeClr>
                        </a:solidFill>
                      </a:endParaRPr>
                    </a:p>
                    <a:p>
                      <a:pPr marL="0" algn="l" defTabSz="914400" rtl="0" eaLnBrk="1" latinLnBrk="0" hangingPunct="1"/>
                      <a:r>
                        <a:rPr lang="en-GB" sz="1100" kern="1200" dirty="0">
                          <a:solidFill>
                            <a:schemeClr val="tx1">
                              <a:lumMod val="65000"/>
                              <a:lumOff val="35000"/>
                            </a:schemeClr>
                          </a:solidFill>
                          <a:latin typeface="+mn-lt"/>
                          <a:ea typeface="+mn-ea"/>
                          <a:cs typeface="+mn-cs"/>
                        </a:rPr>
                        <a:t>&lt;Insert primary use cases, e.g. Strategy and planning, Management of assets, Improved productivity, Assurance (safety and resilience)&gt;</a:t>
                      </a:r>
                    </a:p>
                  </a:txBody>
                  <a:tcPr/>
                </a:tc>
                <a:tc hMerge="1">
                  <a:txBody>
                    <a:bodyPr/>
                    <a:lstStyle/>
                    <a:p>
                      <a:endParaRPr lang="en-GB" sz="1100" dirty="0"/>
                    </a:p>
                  </a:txBody>
                  <a:tcPr/>
                </a:tc>
                <a:tc>
                  <a:txBody>
                    <a:bodyPr/>
                    <a:lstStyle/>
                    <a:p>
                      <a:r>
                        <a:rPr lang="en-GB" sz="1100" b="1" dirty="0">
                          <a:solidFill>
                            <a:schemeClr val="tx1">
                              <a:lumMod val="85000"/>
                              <a:lumOff val="15000"/>
                            </a:schemeClr>
                          </a:solidFill>
                        </a:rPr>
                        <a:t>Secondary use cases</a:t>
                      </a:r>
                    </a:p>
                    <a:p>
                      <a:endParaRPr lang="en-GB" sz="1100" b="1" dirty="0">
                        <a:solidFill>
                          <a:schemeClr val="tx1">
                            <a:lumMod val="85000"/>
                            <a:lumOff val="15000"/>
                          </a:schemeClr>
                        </a:solidFill>
                      </a:endParaRPr>
                    </a:p>
                    <a:p>
                      <a:r>
                        <a:rPr lang="en-GB" sz="1100" kern="1200" dirty="0">
                          <a:solidFill>
                            <a:schemeClr val="tx1">
                              <a:lumMod val="65000"/>
                              <a:lumOff val="35000"/>
                            </a:schemeClr>
                          </a:solidFill>
                          <a:latin typeface="+mn-lt"/>
                          <a:ea typeface="+mn-ea"/>
                          <a:cs typeface="+mn-cs"/>
                        </a:rPr>
                        <a:t>&lt;Insert secondary use cases, e.g. Improved user experience, Cross portfolio benchmarking, Enhanced PPM workflows etc&gt;</a:t>
                      </a: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p>
                      <a:endParaRPr lang="en-GB" sz="1100" b="0" dirty="0">
                        <a:solidFill>
                          <a:srgbClr val="FF0000"/>
                        </a:solidFill>
                      </a:endParaRPr>
                    </a:p>
                  </a:txBody>
                  <a:tcPr/>
                </a:tc>
                <a:extLst>
                  <a:ext uri="{0D108BD9-81ED-4DB2-BD59-A6C34878D82A}">
                    <a16:rowId xmlns:a16="http://schemas.microsoft.com/office/drawing/2014/main" val="2391288342"/>
                  </a:ext>
                </a:extLst>
              </a:tr>
            </a:tbl>
          </a:graphicData>
        </a:graphic>
      </p:graphicFrame>
      <p:sp>
        <p:nvSpPr>
          <p:cNvPr id="48" name="TextBox 47">
            <a:extLst>
              <a:ext uri="{FF2B5EF4-FFF2-40B4-BE49-F238E27FC236}">
                <a16:creationId xmlns:a16="http://schemas.microsoft.com/office/drawing/2014/main" id="{ACD45CD2-129E-4B8F-9113-F91F7FDE640D}"/>
              </a:ext>
            </a:extLst>
          </p:cNvPr>
          <p:cNvSpPr txBox="1"/>
          <p:nvPr/>
        </p:nvSpPr>
        <p:spPr>
          <a:xfrm>
            <a:off x="302818" y="348854"/>
            <a:ext cx="3200670" cy="400110"/>
          </a:xfrm>
          <a:prstGeom prst="rect">
            <a:avLst/>
          </a:prstGeom>
          <a:noFill/>
        </p:spPr>
        <p:txBody>
          <a:bodyPr wrap="square" rtlCol="0">
            <a:spAutoFit/>
          </a:bodyPr>
          <a:lstStyle/>
          <a:p>
            <a:r>
              <a:rPr lang="en-GB" sz="2000" b="1" dirty="0">
                <a:solidFill>
                  <a:srgbClr val="003056"/>
                </a:solidFill>
              </a:rPr>
              <a:t>Digital Twin strategy</a:t>
            </a:r>
          </a:p>
        </p:txBody>
      </p:sp>
      <p:sp>
        <p:nvSpPr>
          <p:cNvPr id="31" name="Rectangle 30">
            <a:extLst>
              <a:ext uri="{FF2B5EF4-FFF2-40B4-BE49-F238E27FC236}">
                <a16:creationId xmlns:a16="http://schemas.microsoft.com/office/drawing/2014/main" id="{4E1EA6E2-88CE-4735-8766-C00AE7D59FDF}"/>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Using the template below crate a Digital Twin strategy appropriate to the Strategic Outline Case (SOC) stage. </a:t>
            </a:r>
            <a:endParaRPr lang="en-GB" sz="1200" dirty="0">
              <a:solidFill>
                <a:srgbClr val="003056"/>
              </a:solidFill>
            </a:endParaRPr>
          </a:p>
        </p:txBody>
      </p:sp>
    </p:spTree>
    <p:extLst>
      <p:ext uri="{BB962C8B-B14F-4D97-AF65-F5344CB8AC3E}">
        <p14:creationId xmlns:p14="http://schemas.microsoft.com/office/powerpoint/2010/main" val="207985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881D4E58-8102-4E9D-95D9-023A1DCC25AB}"/>
              </a:ext>
            </a:extLst>
          </p:cNvPr>
          <p:cNvSpPr txBox="1"/>
          <p:nvPr/>
        </p:nvSpPr>
        <p:spPr>
          <a:xfrm>
            <a:off x="302818" y="348854"/>
            <a:ext cx="3776022" cy="400110"/>
          </a:xfrm>
          <a:prstGeom prst="rect">
            <a:avLst/>
          </a:prstGeom>
          <a:noFill/>
        </p:spPr>
        <p:txBody>
          <a:bodyPr wrap="square" rtlCol="0">
            <a:spAutoFit/>
          </a:bodyPr>
          <a:lstStyle/>
          <a:p>
            <a:r>
              <a:rPr lang="en-GB" sz="2000" b="1" dirty="0">
                <a:solidFill>
                  <a:srgbClr val="003056"/>
                </a:solidFill>
              </a:rPr>
              <a:t>Business case</a:t>
            </a:r>
          </a:p>
        </p:txBody>
      </p:sp>
      <p:graphicFrame>
        <p:nvGraphicFramePr>
          <p:cNvPr id="29" name="Table 2">
            <a:extLst>
              <a:ext uri="{FF2B5EF4-FFF2-40B4-BE49-F238E27FC236}">
                <a16:creationId xmlns:a16="http://schemas.microsoft.com/office/drawing/2014/main" id="{5D80CFC6-BD9F-455E-80F8-7D2AB2FBD17E}"/>
              </a:ext>
            </a:extLst>
          </p:cNvPr>
          <p:cNvGraphicFramePr>
            <a:graphicFrameLocks noGrp="1"/>
          </p:cNvGraphicFramePr>
          <p:nvPr>
            <p:extLst>
              <p:ext uri="{D42A27DB-BD31-4B8C-83A1-F6EECF244321}">
                <p14:modId xmlns:p14="http://schemas.microsoft.com/office/powerpoint/2010/main" val="1041523587"/>
              </p:ext>
            </p:extLst>
          </p:nvPr>
        </p:nvGraphicFramePr>
        <p:xfrm>
          <a:off x="414628" y="910667"/>
          <a:ext cx="4795820" cy="4967625"/>
        </p:xfrm>
        <a:graphic>
          <a:graphicData uri="http://schemas.openxmlformats.org/drawingml/2006/table">
            <a:tbl>
              <a:tblPr firstRow="1" bandRow="1">
                <a:tableStyleId>{5C22544A-7EE6-4342-B048-85BDC9FD1C3A}</a:tableStyleId>
              </a:tblPr>
              <a:tblGrid>
                <a:gridCol w="4795820">
                  <a:extLst>
                    <a:ext uri="{9D8B030D-6E8A-4147-A177-3AD203B41FA5}">
                      <a16:colId xmlns:a16="http://schemas.microsoft.com/office/drawing/2014/main" val="3871822820"/>
                    </a:ext>
                  </a:extLst>
                </a:gridCol>
              </a:tblGrid>
              <a:tr h="311190">
                <a:tc>
                  <a:txBody>
                    <a:bodyPr/>
                    <a:lstStyle/>
                    <a:p>
                      <a:r>
                        <a:rPr lang="en-GB" sz="1200" dirty="0"/>
                        <a:t>The Digital Twin situation</a:t>
                      </a:r>
                    </a:p>
                  </a:txBody>
                  <a:tcPr>
                    <a:solidFill>
                      <a:srgbClr val="003056"/>
                    </a:solidFill>
                  </a:tcPr>
                </a:tc>
                <a:extLst>
                  <a:ext uri="{0D108BD9-81ED-4DB2-BD59-A6C34878D82A}">
                    <a16:rowId xmlns:a16="http://schemas.microsoft.com/office/drawing/2014/main" val="196448687"/>
                  </a:ext>
                </a:extLst>
              </a:tr>
              <a:tr h="311190">
                <a:tc>
                  <a:txBody>
                    <a:bodyPr/>
                    <a:lstStyle/>
                    <a:p>
                      <a:r>
                        <a:rPr lang="en-GB" sz="1100" dirty="0">
                          <a:solidFill>
                            <a:srgbClr val="004F80"/>
                          </a:solidFill>
                        </a:rPr>
                        <a:t>The Digital Twin big idea</a:t>
                      </a:r>
                    </a:p>
                  </a:txBody>
                  <a:tcPr/>
                </a:tc>
                <a:extLst>
                  <a:ext uri="{0D108BD9-81ED-4DB2-BD59-A6C34878D82A}">
                    <a16:rowId xmlns:a16="http://schemas.microsoft.com/office/drawing/2014/main" val="3264344827"/>
                  </a:ext>
                </a:extLst>
              </a:tr>
              <a:tr h="80878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dirty="0">
                          <a:solidFill>
                            <a:schemeClr val="tx1">
                              <a:lumMod val="65000"/>
                              <a:lumOff val="35000"/>
                            </a:schemeClr>
                          </a:solidFill>
                        </a:rPr>
                        <a:t>&lt;Insert details of the  problems the DT aims to solve for your organisation and the opportunities it creates.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rgbClr val="595959"/>
                          </a:solidFill>
                        </a:rPr>
                        <a:t>Insert bullet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595959"/>
                          </a:solidFill>
                          <a:effectLst/>
                          <a:uLnTx/>
                          <a:uFillTx/>
                          <a:latin typeface="+mn-lt"/>
                          <a:ea typeface="+mn-ea"/>
                          <a:cs typeface="+mn-cs"/>
                        </a:rPr>
                        <a:t>Insert bullet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595959"/>
                          </a:solidFill>
                          <a:effectLst/>
                          <a:uLnTx/>
                          <a:uFillTx/>
                          <a:latin typeface="+mn-lt"/>
                          <a:ea typeface="+mn-ea"/>
                          <a:cs typeface="+mn-cs"/>
                        </a:rPr>
                        <a:t>Insert bullet points&gt;</a:t>
                      </a:r>
                    </a:p>
                  </a:txBody>
                  <a:tcPr/>
                </a:tc>
                <a:extLst>
                  <a:ext uri="{0D108BD9-81ED-4DB2-BD59-A6C34878D82A}">
                    <a16:rowId xmlns:a16="http://schemas.microsoft.com/office/drawing/2014/main" val="2271142071"/>
                  </a:ext>
                </a:extLst>
              </a:tr>
              <a:tr h="404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The Digital Twin  history -  the current business as usual situation (where are we now)</a:t>
                      </a:r>
                    </a:p>
                  </a:txBody>
                  <a:tcPr/>
                </a:tc>
                <a:extLst>
                  <a:ext uri="{0D108BD9-81ED-4DB2-BD59-A6C34878D82A}">
                    <a16:rowId xmlns:a16="http://schemas.microsoft.com/office/drawing/2014/main" val="651422466"/>
                  </a:ext>
                </a:extLst>
              </a:tr>
              <a:tr h="76748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&lt;Describe the current situation with regards your data value. What is your level of data latency (deterministic / probabilistic)  and ability to retrieve information in a digital environment. Can you integrate and analyse your data to give your business foresight etc?&gt;</a:t>
                      </a:r>
                    </a:p>
                  </a:txBody>
                  <a:tcPr/>
                </a:tc>
                <a:extLst>
                  <a:ext uri="{0D108BD9-81ED-4DB2-BD59-A6C34878D82A}">
                    <a16:rowId xmlns:a16="http://schemas.microsoft.com/office/drawing/2014/main" val="196094248"/>
                  </a:ext>
                </a:extLst>
              </a:tr>
              <a:tr h="3111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bg1"/>
                          </a:solidFill>
                          <a:effectLst/>
                          <a:uLnTx/>
                          <a:uFillTx/>
                          <a:latin typeface="+mn-lt"/>
                          <a:ea typeface="+mn-ea"/>
                          <a:cs typeface="+mn-cs"/>
                        </a:rPr>
                        <a:t>The Digital Twin strategy</a:t>
                      </a:r>
                    </a:p>
                  </a:txBody>
                  <a:tcPr>
                    <a:solidFill>
                      <a:srgbClr val="003056"/>
                    </a:solidFill>
                  </a:tcPr>
                </a:tc>
                <a:extLst>
                  <a:ext uri="{0D108BD9-81ED-4DB2-BD59-A6C34878D82A}">
                    <a16:rowId xmlns:a16="http://schemas.microsoft.com/office/drawing/2014/main" val="641947149"/>
                  </a:ext>
                </a:extLst>
              </a:tr>
              <a:tr h="3111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The Digital Twin strategic dimension</a:t>
                      </a:r>
                    </a:p>
                  </a:txBody>
                  <a:tcPr/>
                </a:tc>
                <a:extLst>
                  <a:ext uri="{0D108BD9-81ED-4DB2-BD59-A6C34878D82A}">
                    <a16:rowId xmlns:a16="http://schemas.microsoft.com/office/drawing/2014/main" val="1199691509"/>
                  </a:ext>
                </a:extLst>
              </a:tr>
              <a:tr h="80878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&lt;Describe your headline Digital Twin strategy. What options have been considered?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Does it align with and contribute to your organisational business needs, spending objectives and service requirements. What are primary direct and indirect benefits that the Digital Twin strategy will unlock?&gt;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980605633"/>
                  </a:ext>
                </a:extLst>
              </a:tr>
              <a:tr h="245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The Digital Twin economic dimension</a:t>
                      </a:r>
                    </a:p>
                  </a:txBody>
                  <a:tcPr/>
                </a:tc>
                <a:extLst>
                  <a:ext uri="{0D108BD9-81ED-4DB2-BD59-A6C34878D82A}">
                    <a16:rowId xmlns:a16="http://schemas.microsoft.com/office/drawing/2014/main" val="3688702064"/>
                  </a:ext>
                </a:extLst>
              </a:tr>
              <a:tr h="56270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&lt;Insert details of what economic and financial benefits might your Digital Twin strategy unlock??&gt;</a:t>
                      </a:r>
                    </a:p>
                  </a:txBody>
                  <a:tcPr/>
                </a:tc>
                <a:extLst>
                  <a:ext uri="{0D108BD9-81ED-4DB2-BD59-A6C34878D82A}">
                    <a16:rowId xmlns:a16="http://schemas.microsoft.com/office/drawing/2014/main" val="2175932242"/>
                  </a:ext>
                </a:extLst>
              </a:tr>
            </a:tbl>
          </a:graphicData>
        </a:graphic>
      </p:graphicFrame>
      <p:graphicFrame>
        <p:nvGraphicFramePr>
          <p:cNvPr id="44" name="Table 2">
            <a:extLst>
              <a:ext uri="{FF2B5EF4-FFF2-40B4-BE49-F238E27FC236}">
                <a16:creationId xmlns:a16="http://schemas.microsoft.com/office/drawing/2014/main" id="{98BB723B-2B0D-4FEA-ACB5-DC49C5AAB5A6}"/>
              </a:ext>
            </a:extLst>
          </p:cNvPr>
          <p:cNvGraphicFramePr>
            <a:graphicFrameLocks noGrp="1"/>
          </p:cNvGraphicFramePr>
          <p:nvPr>
            <p:extLst>
              <p:ext uri="{D42A27DB-BD31-4B8C-83A1-F6EECF244321}">
                <p14:modId xmlns:p14="http://schemas.microsoft.com/office/powerpoint/2010/main" val="2141721473"/>
              </p:ext>
            </p:extLst>
          </p:nvPr>
        </p:nvGraphicFramePr>
        <p:xfrm>
          <a:off x="5537200" y="1069707"/>
          <a:ext cx="6012530" cy="4883807"/>
        </p:xfrm>
        <a:graphic>
          <a:graphicData uri="http://schemas.openxmlformats.org/drawingml/2006/table">
            <a:tbl>
              <a:tblPr firstRow="1" bandRow="1">
                <a:tableStyleId>{5C22544A-7EE6-4342-B048-85BDC9FD1C3A}</a:tableStyleId>
              </a:tblPr>
              <a:tblGrid>
                <a:gridCol w="6012530">
                  <a:extLst>
                    <a:ext uri="{9D8B030D-6E8A-4147-A177-3AD203B41FA5}">
                      <a16:colId xmlns:a16="http://schemas.microsoft.com/office/drawing/2014/main" val="3871822820"/>
                    </a:ext>
                  </a:extLst>
                </a:gridCol>
              </a:tblGrid>
              <a:tr h="456689">
                <a:tc>
                  <a:txBody>
                    <a:bodyPr/>
                    <a:lstStyle/>
                    <a:p>
                      <a:r>
                        <a:rPr lang="en-GB" sz="1200" dirty="0"/>
                        <a:t>The Digital Twin ask</a:t>
                      </a:r>
                    </a:p>
                  </a:txBody>
                  <a:tcPr>
                    <a:solidFill>
                      <a:srgbClr val="003056"/>
                    </a:solidFill>
                  </a:tcPr>
                </a:tc>
                <a:extLst>
                  <a:ext uri="{0D108BD9-81ED-4DB2-BD59-A6C34878D82A}">
                    <a16:rowId xmlns:a16="http://schemas.microsoft.com/office/drawing/2014/main" val="196448687"/>
                  </a:ext>
                </a:extLst>
              </a:tr>
              <a:tr h="267832">
                <a:tc>
                  <a:txBody>
                    <a:bodyPr/>
                    <a:lstStyle/>
                    <a:p>
                      <a:r>
                        <a:rPr lang="en-GB" sz="1100" dirty="0">
                          <a:solidFill>
                            <a:srgbClr val="004F80"/>
                          </a:solidFill>
                        </a:rPr>
                        <a:t>What is the scope of your ask?</a:t>
                      </a:r>
                    </a:p>
                  </a:txBody>
                  <a:tcPr/>
                </a:tc>
                <a:extLst>
                  <a:ext uri="{0D108BD9-81ED-4DB2-BD59-A6C34878D82A}">
                    <a16:rowId xmlns:a16="http://schemas.microsoft.com/office/drawing/2014/main" val="3264344827"/>
                  </a:ext>
                </a:extLst>
              </a:tr>
              <a:tr h="38126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dirty="0">
                          <a:solidFill>
                            <a:schemeClr val="tx1">
                              <a:lumMod val="65000"/>
                              <a:lumOff val="35000"/>
                            </a:schemeClr>
                          </a:solidFill>
                        </a:rPr>
                        <a:t>&lt;Insert scope of the service that you are requesting and the Digital Twin services to be delivered&gt;</a:t>
                      </a:r>
                    </a:p>
                  </a:txBody>
                  <a:tcPr/>
                </a:tc>
                <a:extLst>
                  <a:ext uri="{0D108BD9-81ED-4DB2-BD59-A6C34878D82A}">
                    <a16:rowId xmlns:a16="http://schemas.microsoft.com/office/drawing/2014/main" val="2271142071"/>
                  </a:ext>
                </a:extLst>
              </a:tr>
              <a:tr h="2508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What is your Digital Twin solution?</a:t>
                      </a:r>
                    </a:p>
                  </a:txBody>
                  <a:tcPr/>
                </a:tc>
                <a:extLst>
                  <a:ext uri="{0D108BD9-81ED-4DB2-BD59-A6C34878D82A}">
                    <a16:rowId xmlns:a16="http://schemas.microsoft.com/office/drawing/2014/main" val="651422466"/>
                  </a:ext>
                </a:extLst>
              </a:tr>
              <a:tr h="31947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&lt;Insert details of your solutions: technologies, hosting, software, micro-services, training and curation&gt;</a:t>
                      </a:r>
                      <a:endParaRPr lang="en-GB" dirty="0">
                        <a:solidFill>
                          <a:schemeClr val="tx1">
                            <a:lumMod val="65000"/>
                            <a:lumOff val="35000"/>
                          </a:schemeClr>
                        </a:solidFill>
                      </a:endParaRPr>
                    </a:p>
                  </a:txBody>
                  <a:tcPr/>
                </a:tc>
                <a:extLst>
                  <a:ext uri="{0D108BD9-81ED-4DB2-BD59-A6C34878D82A}">
                    <a16:rowId xmlns:a16="http://schemas.microsoft.com/office/drawing/2014/main" val="196094248"/>
                  </a:ext>
                </a:extLst>
              </a:tr>
              <a:tr h="26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What is your Digital Twin delivery plan?</a:t>
                      </a:r>
                      <a:endParaRPr lang="en-GB" sz="1100" dirty="0"/>
                    </a:p>
                  </a:txBody>
                  <a:tcPr/>
                </a:tc>
                <a:extLst>
                  <a:ext uri="{0D108BD9-81ED-4DB2-BD59-A6C34878D82A}">
                    <a16:rowId xmlns:a16="http://schemas.microsoft.com/office/drawing/2014/main" val="1199691509"/>
                  </a:ext>
                </a:extLst>
              </a:tr>
              <a:tr h="38361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&lt;Insert details of how your Digital Twin proposal can be delivered considering technologies, best practice, resourcing and support&gt;</a:t>
                      </a:r>
                      <a:endParaRPr kumimoji="0" lang="en-GB" sz="18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txBody>
                  <a:tcPr/>
                </a:tc>
                <a:extLst>
                  <a:ext uri="{0D108BD9-81ED-4DB2-BD59-A6C34878D82A}">
                    <a16:rowId xmlns:a16="http://schemas.microsoft.com/office/drawing/2014/main" val="1980605633"/>
                  </a:ext>
                </a:extLst>
              </a:tr>
              <a:tr h="2689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What is your Digital Twin implementation plan?</a:t>
                      </a:r>
                      <a:endParaRPr lang="en-GB" dirty="0"/>
                    </a:p>
                  </a:txBody>
                  <a:tcPr/>
                </a:tc>
                <a:extLst>
                  <a:ext uri="{0D108BD9-81ED-4DB2-BD59-A6C34878D82A}">
                    <a16:rowId xmlns:a16="http://schemas.microsoft.com/office/drawing/2014/main" val="3688702064"/>
                  </a:ext>
                </a:extLst>
              </a:tr>
              <a:tr h="56850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&lt;Insert details of how your Digital Twin implementation plan? When and in what form can it be delivered? What are your significant milestones  (what are the quick wins that can be tracked)?and impact from these. Will implementation be phased. Will there be a proof of concept?&gt;</a:t>
                      </a:r>
                      <a:endParaRPr kumimoji="0" lang="en-GB" sz="18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txBody>
                  <a:tcPr/>
                </a:tc>
                <a:extLst>
                  <a:ext uri="{0D108BD9-81ED-4DB2-BD59-A6C34878D82A}">
                    <a16:rowId xmlns:a16="http://schemas.microsoft.com/office/drawing/2014/main" val="2175932242"/>
                  </a:ext>
                </a:extLst>
              </a:tr>
              <a:tr h="284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What is your Digital Twin funding and ROI plan?</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135028329"/>
                  </a:ext>
                </a:extLst>
              </a:tr>
              <a:tr h="53115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&lt; Insert and indicative initial cost estimate of funding your proposed scope.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What is the projected return on investment?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chemeClr val="tx1">
                              <a:lumMod val="65000"/>
                              <a:lumOff val="35000"/>
                            </a:schemeClr>
                          </a:solidFill>
                          <a:effectLst/>
                          <a:uLnTx/>
                          <a:uFillTx/>
                          <a:latin typeface="+mn-lt"/>
                          <a:ea typeface="+mn-ea"/>
                          <a:cs typeface="+mn-cs"/>
                        </a:rPr>
                        <a:t>How will the project be funded?&gt;</a:t>
                      </a:r>
                    </a:p>
                  </a:txBody>
                  <a:tcPr/>
                </a:tc>
                <a:extLst>
                  <a:ext uri="{0D108BD9-81ED-4DB2-BD59-A6C34878D82A}">
                    <a16:rowId xmlns:a16="http://schemas.microsoft.com/office/drawing/2014/main" val="1107407473"/>
                  </a:ext>
                </a:extLst>
              </a:tr>
              <a:tr h="398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4F80"/>
                          </a:solidFill>
                          <a:effectLst/>
                          <a:uLnTx/>
                          <a:uFillTx/>
                          <a:latin typeface="+mn-lt"/>
                          <a:ea typeface="+mn-ea"/>
                          <a:cs typeface="+mn-cs"/>
                        </a:rPr>
                        <a:t>What are the main risks of your Digital Twin strategy?</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205115915"/>
                  </a:ext>
                </a:extLst>
              </a:tr>
              <a:tr h="45668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dirty="0">
                          <a:solidFill>
                            <a:schemeClr val="tx1">
                              <a:lumMod val="65000"/>
                              <a:lumOff val="35000"/>
                            </a:schemeClr>
                          </a:solidFill>
                        </a:rPr>
                        <a:t>&lt;Insert the primary risks and controls from you Digital Twin strategy?&gt;</a:t>
                      </a:r>
                    </a:p>
                  </a:txBody>
                  <a:tcPr/>
                </a:tc>
                <a:extLst>
                  <a:ext uri="{0D108BD9-81ED-4DB2-BD59-A6C34878D82A}">
                    <a16:rowId xmlns:a16="http://schemas.microsoft.com/office/drawing/2014/main" val="1336398605"/>
                  </a:ext>
                </a:extLst>
              </a:tr>
            </a:tbl>
          </a:graphicData>
        </a:graphic>
      </p:graphicFrame>
      <p:sp>
        <p:nvSpPr>
          <p:cNvPr id="47" name="Rectangle 46">
            <a:extLst>
              <a:ext uri="{FF2B5EF4-FFF2-40B4-BE49-F238E27FC236}">
                <a16:creationId xmlns:a16="http://schemas.microsoft.com/office/drawing/2014/main" id="{1588B02A-B186-4589-97E4-1743BE873121}"/>
              </a:ext>
            </a:extLst>
          </p:cNvPr>
          <p:cNvSpPr/>
          <p:nvPr/>
        </p:nvSpPr>
        <p:spPr>
          <a:xfrm>
            <a:off x="5578610" y="350814"/>
            <a:ext cx="5929389" cy="461665"/>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template below to help generate the business case for a DT. </a:t>
            </a:r>
            <a:endParaRPr lang="en-GB" sz="1200" dirty="0">
              <a:solidFill>
                <a:srgbClr val="003056"/>
              </a:solidFill>
            </a:endParaRPr>
          </a:p>
        </p:txBody>
      </p:sp>
    </p:spTree>
    <p:extLst>
      <p:ext uri="{BB962C8B-B14F-4D97-AF65-F5344CB8AC3E}">
        <p14:creationId xmlns:p14="http://schemas.microsoft.com/office/powerpoint/2010/main" val="102468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2">
            <a:extLst>
              <a:ext uri="{FF2B5EF4-FFF2-40B4-BE49-F238E27FC236}">
                <a16:creationId xmlns:a16="http://schemas.microsoft.com/office/drawing/2014/main" id="{38E27A97-9DE0-4F24-AC14-66265F6A8DB6}"/>
              </a:ext>
            </a:extLst>
          </p:cNvPr>
          <p:cNvGraphicFramePr>
            <a:graphicFrameLocks noGrp="1"/>
          </p:cNvGraphicFramePr>
          <p:nvPr>
            <p:extLst>
              <p:ext uri="{D42A27DB-BD31-4B8C-83A1-F6EECF244321}">
                <p14:modId xmlns:p14="http://schemas.microsoft.com/office/powerpoint/2010/main" val="2646099451"/>
              </p:ext>
            </p:extLst>
          </p:nvPr>
        </p:nvGraphicFramePr>
        <p:xfrm>
          <a:off x="499240" y="1000760"/>
          <a:ext cx="11182403" cy="4856480"/>
        </p:xfrm>
        <a:graphic>
          <a:graphicData uri="http://schemas.openxmlformats.org/drawingml/2006/table">
            <a:tbl>
              <a:tblPr firstRow="1" bandRow="1">
                <a:tableStyleId>{5C22544A-7EE6-4342-B048-85BDC9FD1C3A}</a:tableStyleId>
              </a:tblPr>
              <a:tblGrid>
                <a:gridCol w="826630">
                  <a:extLst>
                    <a:ext uri="{9D8B030D-6E8A-4147-A177-3AD203B41FA5}">
                      <a16:colId xmlns:a16="http://schemas.microsoft.com/office/drawing/2014/main" val="3604439753"/>
                    </a:ext>
                  </a:extLst>
                </a:gridCol>
                <a:gridCol w="6628306">
                  <a:extLst>
                    <a:ext uri="{9D8B030D-6E8A-4147-A177-3AD203B41FA5}">
                      <a16:colId xmlns:a16="http://schemas.microsoft.com/office/drawing/2014/main" val="1804031205"/>
                    </a:ext>
                  </a:extLst>
                </a:gridCol>
                <a:gridCol w="3727467">
                  <a:extLst>
                    <a:ext uri="{9D8B030D-6E8A-4147-A177-3AD203B41FA5}">
                      <a16:colId xmlns:a16="http://schemas.microsoft.com/office/drawing/2014/main" val="3660684402"/>
                    </a:ext>
                  </a:extLst>
                </a:gridCol>
              </a:tblGrid>
              <a:tr h="370840">
                <a:tc>
                  <a:txBody>
                    <a:bodyPr/>
                    <a:lstStyle/>
                    <a:p>
                      <a:pPr algn="ctr"/>
                      <a:r>
                        <a:rPr lang="en-GB" sz="1200" dirty="0"/>
                        <a:t>Ref</a:t>
                      </a:r>
                    </a:p>
                  </a:txBody>
                  <a:tcPr>
                    <a:solidFill>
                      <a:srgbClr val="003056"/>
                    </a:solidFill>
                  </a:tcPr>
                </a:tc>
                <a:tc>
                  <a:txBody>
                    <a:bodyPr/>
                    <a:lstStyle/>
                    <a:p>
                      <a:pPr algn="ctr"/>
                      <a:r>
                        <a:rPr lang="en-GB" sz="1200" dirty="0"/>
                        <a:t>Stage task</a:t>
                      </a:r>
                    </a:p>
                  </a:txBody>
                  <a:tcPr>
                    <a:solidFill>
                      <a:srgbClr val="003056"/>
                    </a:solidFill>
                  </a:tcPr>
                </a:tc>
                <a:tc>
                  <a:txBody>
                    <a:bodyPr/>
                    <a:lstStyle/>
                    <a:p>
                      <a:pPr algn="ctr"/>
                      <a:r>
                        <a:rPr lang="en-GB" sz="1200" dirty="0"/>
                        <a:t>Status</a:t>
                      </a:r>
                    </a:p>
                  </a:txBody>
                  <a:tcPr>
                    <a:solidFill>
                      <a:srgbClr val="003056"/>
                    </a:solidFill>
                  </a:tcPr>
                </a:tc>
                <a:extLst>
                  <a:ext uri="{0D108BD9-81ED-4DB2-BD59-A6C34878D82A}">
                    <a16:rowId xmlns:a16="http://schemas.microsoft.com/office/drawing/2014/main" val="3398746738"/>
                  </a:ext>
                </a:extLst>
              </a:tr>
              <a:tr h="266637">
                <a:tc>
                  <a:txBody>
                    <a:bodyPr/>
                    <a:lstStyle/>
                    <a:p>
                      <a:pPr algn="ctr"/>
                      <a:r>
                        <a:rPr lang="en-GB" sz="1200" dirty="0"/>
                        <a:t>1</a:t>
                      </a:r>
                    </a:p>
                  </a:txBody>
                  <a:tcPr/>
                </a:tc>
                <a:tc>
                  <a:txBody>
                    <a:bodyPr/>
                    <a:lstStyle/>
                    <a:p>
                      <a:r>
                        <a:rPr lang="en-GB" sz="1200" dirty="0"/>
                        <a:t>Reviewed key baseline Digital Twin (DT) literature and guidance such as the Gemini Principles</a:t>
                      </a:r>
                    </a:p>
                    <a:p>
                      <a:endParaRPr lang="en-GB" sz="1200" dirty="0"/>
                    </a:p>
                  </a:txBody>
                  <a:tcPr/>
                </a:tc>
                <a:tc>
                  <a:txBody>
                    <a:bodyPr/>
                    <a:lstStyle/>
                    <a:p>
                      <a:endParaRPr lang="en-GB" sz="1200" dirty="0"/>
                    </a:p>
                  </a:txBody>
                  <a:tcPr/>
                </a:tc>
                <a:extLst>
                  <a:ext uri="{0D108BD9-81ED-4DB2-BD59-A6C34878D82A}">
                    <a16:rowId xmlns:a16="http://schemas.microsoft.com/office/drawing/2014/main" val="775269352"/>
                  </a:ext>
                </a:extLst>
              </a:tr>
              <a:tr h="370840">
                <a:tc>
                  <a:txBody>
                    <a:bodyPr/>
                    <a:lstStyle/>
                    <a:p>
                      <a:pPr algn="ctr"/>
                      <a:r>
                        <a:rPr lang="en-GB" sz="1200" dirty="0"/>
                        <a:t>2</a:t>
                      </a:r>
                    </a:p>
                  </a:txBody>
                  <a:tcPr/>
                </a:tc>
                <a:tc>
                  <a:txBody>
                    <a:bodyPr/>
                    <a:lstStyle/>
                    <a:p>
                      <a:r>
                        <a:rPr lang="en-GB" sz="1200" dirty="0"/>
                        <a:t>Developed a headline DT strategy based upon clearly articulated purpose(s)</a:t>
                      </a:r>
                    </a:p>
                    <a:p>
                      <a:endParaRPr lang="en-GB" sz="1200" dirty="0"/>
                    </a:p>
                  </a:txBody>
                  <a:tcPr/>
                </a:tc>
                <a:tc>
                  <a:txBody>
                    <a:bodyPr/>
                    <a:lstStyle/>
                    <a:p>
                      <a:endParaRPr lang="en-GB" sz="1200"/>
                    </a:p>
                  </a:txBody>
                  <a:tcPr/>
                </a:tc>
                <a:extLst>
                  <a:ext uri="{0D108BD9-81ED-4DB2-BD59-A6C34878D82A}">
                    <a16:rowId xmlns:a16="http://schemas.microsoft.com/office/drawing/2014/main" val="3489222738"/>
                  </a:ext>
                </a:extLst>
              </a:tr>
              <a:tr h="370840">
                <a:tc>
                  <a:txBody>
                    <a:bodyPr/>
                    <a:lstStyle/>
                    <a:p>
                      <a:pPr algn="ctr"/>
                      <a:r>
                        <a:rPr lang="en-GB" sz="1200" dirty="0"/>
                        <a:t>3</a:t>
                      </a:r>
                    </a:p>
                  </a:txBody>
                  <a:tcPr/>
                </a:tc>
                <a:tc>
                  <a:txBody>
                    <a:bodyPr/>
                    <a:lstStyle/>
                    <a:p>
                      <a:r>
                        <a:rPr lang="en-GB" sz="1200" dirty="0"/>
                        <a:t>Identified an appropriate DT sophistication level </a:t>
                      </a:r>
                    </a:p>
                    <a:p>
                      <a:endParaRPr lang="en-GB" sz="1200" dirty="0"/>
                    </a:p>
                  </a:txBody>
                  <a:tcPr/>
                </a:tc>
                <a:tc>
                  <a:txBody>
                    <a:bodyPr/>
                    <a:lstStyle/>
                    <a:p>
                      <a:endParaRPr lang="en-GB" sz="1200"/>
                    </a:p>
                  </a:txBody>
                  <a:tcPr/>
                </a:tc>
                <a:extLst>
                  <a:ext uri="{0D108BD9-81ED-4DB2-BD59-A6C34878D82A}">
                    <a16:rowId xmlns:a16="http://schemas.microsoft.com/office/drawing/2014/main" val="1239629839"/>
                  </a:ext>
                </a:extLst>
              </a:tr>
              <a:tr h="370840">
                <a:tc>
                  <a:txBody>
                    <a:bodyPr/>
                    <a:lstStyle/>
                    <a:p>
                      <a:pPr algn="ctr"/>
                      <a:r>
                        <a:rPr lang="en-GB" sz="1200" dirty="0"/>
                        <a:t>4</a:t>
                      </a:r>
                    </a:p>
                  </a:txBody>
                  <a:tcPr/>
                </a:tc>
                <a:tc>
                  <a:txBody>
                    <a:bodyPr/>
                    <a:lstStyle/>
                    <a:p>
                      <a:r>
                        <a:rPr lang="en-GB" sz="1200" dirty="0"/>
                        <a:t>Defined your key DT characteristics</a:t>
                      </a:r>
                    </a:p>
                    <a:p>
                      <a:endParaRPr lang="en-GB" sz="1200" dirty="0"/>
                    </a:p>
                  </a:txBody>
                  <a:tcPr/>
                </a:tc>
                <a:tc>
                  <a:txBody>
                    <a:bodyPr/>
                    <a:lstStyle/>
                    <a:p>
                      <a:endParaRPr lang="en-GB" sz="1200"/>
                    </a:p>
                  </a:txBody>
                  <a:tcPr/>
                </a:tc>
                <a:extLst>
                  <a:ext uri="{0D108BD9-81ED-4DB2-BD59-A6C34878D82A}">
                    <a16:rowId xmlns:a16="http://schemas.microsoft.com/office/drawing/2014/main" val="1205982324"/>
                  </a:ext>
                </a:extLst>
              </a:tr>
              <a:tr h="370840">
                <a:tc>
                  <a:txBody>
                    <a:bodyPr/>
                    <a:lstStyle/>
                    <a:p>
                      <a:pPr algn="ctr"/>
                      <a:r>
                        <a:rPr lang="en-GB" sz="1200" dirty="0"/>
                        <a:t>5</a:t>
                      </a:r>
                    </a:p>
                  </a:txBody>
                  <a:tcPr/>
                </a:tc>
                <a:tc>
                  <a:txBody>
                    <a:bodyPr/>
                    <a:lstStyle/>
                    <a:p>
                      <a:r>
                        <a:rPr lang="en-GB" sz="1200" dirty="0"/>
                        <a:t>Defined your DT value architecture aligned with purpose statements and overall investment outcomes</a:t>
                      </a:r>
                    </a:p>
                    <a:p>
                      <a:endParaRPr lang="en-GB" sz="1200" dirty="0"/>
                    </a:p>
                  </a:txBody>
                  <a:tcPr/>
                </a:tc>
                <a:tc>
                  <a:txBody>
                    <a:bodyPr/>
                    <a:lstStyle/>
                    <a:p>
                      <a:endParaRPr lang="en-GB" sz="1200"/>
                    </a:p>
                  </a:txBody>
                  <a:tcPr/>
                </a:tc>
                <a:extLst>
                  <a:ext uri="{0D108BD9-81ED-4DB2-BD59-A6C34878D82A}">
                    <a16:rowId xmlns:a16="http://schemas.microsoft.com/office/drawing/2014/main" val="2116118538"/>
                  </a:ext>
                </a:extLst>
              </a:tr>
              <a:tr h="370840">
                <a:tc>
                  <a:txBody>
                    <a:bodyPr/>
                    <a:lstStyle/>
                    <a:p>
                      <a:pPr algn="ctr"/>
                      <a:r>
                        <a:rPr lang="en-GB" sz="1200" dirty="0"/>
                        <a:t>6</a:t>
                      </a:r>
                    </a:p>
                  </a:txBody>
                  <a:tcPr/>
                </a:tc>
                <a:tc>
                  <a:txBody>
                    <a:bodyPr/>
                    <a:lstStyle/>
                    <a:p>
                      <a:r>
                        <a:rPr lang="en-GB" sz="1200" dirty="0"/>
                        <a:t>Aligned your DT strategy with BIM, Soft landings and Facilities Management strategy</a:t>
                      </a:r>
                    </a:p>
                    <a:p>
                      <a:endParaRPr lang="en-GB" sz="1200" dirty="0"/>
                    </a:p>
                  </a:txBody>
                  <a:tcPr/>
                </a:tc>
                <a:tc>
                  <a:txBody>
                    <a:bodyPr/>
                    <a:lstStyle/>
                    <a:p>
                      <a:endParaRPr lang="en-GB" sz="1200"/>
                    </a:p>
                  </a:txBody>
                  <a:tcPr/>
                </a:tc>
                <a:extLst>
                  <a:ext uri="{0D108BD9-81ED-4DB2-BD59-A6C34878D82A}">
                    <a16:rowId xmlns:a16="http://schemas.microsoft.com/office/drawing/2014/main" val="2522352665"/>
                  </a:ext>
                </a:extLst>
              </a:tr>
              <a:tr h="370840">
                <a:tc>
                  <a:txBody>
                    <a:bodyPr/>
                    <a:lstStyle/>
                    <a:p>
                      <a:pPr algn="ctr"/>
                      <a:r>
                        <a:rPr lang="en-GB" sz="1200" dirty="0"/>
                        <a:t>7</a:t>
                      </a:r>
                    </a:p>
                  </a:txBody>
                  <a:tcPr/>
                </a:tc>
                <a:tc>
                  <a:txBody>
                    <a:bodyPr/>
                    <a:lstStyle/>
                    <a:p>
                      <a:r>
                        <a:rPr lang="en-GB" sz="1200" dirty="0"/>
                        <a:t>Identified headline investment considerations</a:t>
                      </a:r>
                    </a:p>
                    <a:p>
                      <a:endParaRPr lang="en-GB" sz="1200" dirty="0"/>
                    </a:p>
                  </a:txBody>
                  <a:tcPr/>
                </a:tc>
                <a:tc>
                  <a:txBody>
                    <a:bodyPr/>
                    <a:lstStyle/>
                    <a:p>
                      <a:endParaRPr lang="en-GB" sz="1200" dirty="0"/>
                    </a:p>
                  </a:txBody>
                  <a:tcPr/>
                </a:tc>
                <a:extLst>
                  <a:ext uri="{0D108BD9-81ED-4DB2-BD59-A6C34878D82A}">
                    <a16:rowId xmlns:a16="http://schemas.microsoft.com/office/drawing/2014/main" val="3017489214"/>
                  </a:ext>
                </a:extLst>
              </a:tr>
              <a:tr h="370840">
                <a:tc>
                  <a:txBody>
                    <a:bodyPr/>
                    <a:lstStyle/>
                    <a:p>
                      <a:pPr algn="ctr"/>
                      <a:r>
                        <a:rPr lang="en-GB" sz="1200" dirty="0"/>
                        <a:t>8</a:t>
                      </a:r>
                    </a:p>
                  </a:txBody>
                  <a:tcPr/>
                </a:tc>
                <a:tc>
                  <a:txBody>
                    <a:bodyPr/>
                    <a:lstStyle/>
                    <a:p>
                      <a:r>
                        <a:rPr lang="en-GB" sz="1200" dirty="0"/>
                        <a:t>Headline Return on Investment model</a:t>
                      </a:r>
                    </a:p>
                    <a:p>
                      <a:endParaRPr lang="en-GB" sz="1200" dirty="0"/>
                    </a:p>
                  </a:txBody>
                  <a:tcPr/>
                </a:tc>
                <a:tc>
                  <a:txBody>
                    <a:bodyPr/>
                    <a:lstStyle/>
                    <a:p>
                      <a:endParaRPr lang="en-GB" sz="1200"/>
                    </a:p>
                  </a:txBody>
                  <a:tcPr/>
                </a:tc>
                <a:extLst>
                  <a:ext uri="{0D108BD9-81ED-4DB2-BD59-A6C34878D82A}">
                    <a16:rowId xmlns:a16="http://schemas.microsoft.com/office/drawing/2014/main" val="3900515969"/>
                  </a:ext>
                </a:extLst>
              </a:tr>
              <a:tr h="370840">
                <a:tc>
                  <a:txBody>
                    <a:bodyPr/>
                    <a:lstStyle/>
                    <a:p>
                      <a:pPr algn="ctr"/>
                      <a:r>
                        <a:rPr lang="en-GB" sz="1200" dirty="0"/>
                        <a:t>9</a:t>
                      </a:r>
                    </a:p>
                  </a:txBody>
                  <a:tcPr/>
                </a:tc>
                <a:tc>
                  <a:txBody>
                    <a:bodyPr/>
                    <a:lstStyle/>
                    <a:p>
                      <a:r>
                        <a:rPr lang="en-GB" sz="1200" dirty="0"/>
                        <a:t>DT built into project assessment report as appropriate </a:t>
                      </a:r>
                    </a:p>
                    <a:p>
                      <a:endParaRPr lang="en-GB" sz="1200" dirty="0"/>
                    </a:p>
                  </a:txBody>
                  <a:tcPr/>
                </a:tc>
                <a:tc>
                  <a:txBody>
                    <a:bodyPr/>
                    <a:lstStyle/>
                    <a:p>
                      <a:endParaRPr lang="en-GB" sz="1200" dirty="0"/>
                    </a:p>
                  </a:txBody>
                  <a:tcPr/>
                </a:tc>
                <a:extLst>
                  <a:ext uri="{0D108BD9-81ED-4DB2-BD59-A6C34878D82A}">
                    <a16:rowId xmlns:a16="http://schemas.microsoft.com/office/drawing/2014/main" val="2803915495"/>
                  </a:ext>
                </a:extLst>
              </a:tr>
              <a:tr h="370840">
                <a:tc>
                  <a:txBody>
                    <a:bodyPr/>
                    <a:lstStyle/>
                    <a:p>
                      <a:pPr algn="ctr"/>
                      <a:r>
                        <a:rPr lang="en-GB" sz="1200" dirty="0"/>
                        <a:t>10</a:t>
                      </a:r>
                    </a:p>
                  </a:txBody>
                  <a:tcPr/>
                </a:tc>
                <a:tc>
                  <a:txBody>
                    <a:bodyPr/>
                    <a:lstStyle/>
                    <a:p>
                      <a:r>
                        <a:rPr lang="en-GB" sz="1200" dirty="0"/>
                        <a:t>Undertaken a DT legal and commercial review</a:t>
                      </a:r>
                    </a:p>
                  </a:txBody>
                  <a:tcPr/>
                </a:tc>
                <a:tc>
                  <a:txBody>
                    <a:bodyPr/>
                    <a:lstStyle/>
                    <a:p>
                      <a:endParaRPr lang="en-GB" sz="1200" dirty="0"/>
                    </a:p>
                  </a:txBody>
                  <a:tcPr/>
                </a:tc>
                <a:extLst>
                  <a:ext uri="{0D108BD9-81ED-4DB2-BD59-A6C34878D82A}">
                    <a16:rowId xmlns:a16="http://schemas.microsoft.com/office/drawing/2014/main" val="1195676951"/>
                  </a:ext>
                </a:extLst>
              </a:tr>
            </a:tbl>
          </a:graphicData>
        </a:graphic>
      </p:graphicFrame>
      <p:sp>
        <p:nvSpPr>
          <p:cNvPr id="46" name="TextBox 45">
            <a:extLst>
              <a:ext uri="{FF2B5EF4-FFF2-40B4-BE49-F238E27FC236}">
                <a16:creationId xmlns:a16="http://schemas.microsoft.com/office/drawing/2014/main" id="{D5B5DAC7-3229-41D7-927E-9F24A8D2BCED}"/>
              </a:ext>
            </a:extLst>
          </p:cNvPr>
          <p:cNvSpPr txBox="1"/>
          <p:nvPr/>
        </p:nvSpPr>
        <p:spPr>
          <a:xfrm>
            <a:off x="302817" y="348854"/>
            <a:ext cx="5174057" cy="400110"/>
          </a:xfrm>
          <a:prstGeom prst="rect">
            <a:avLst/>
          </a:prstGeom>
          <a:noFill/>
        </p:spPr>
        <p:txBody>
          <a:bodyPr wrap="square" rtlCol="0">
            <a:spAutoFit/>
          </a:bodyPr>
          <a:lstStyle/>
          <a:p>
            <a:r>
              <a:rPr lang="en-GB" sz="2000" b="1" dirty="0">
                <a:solidFill>
                  <a:srgbClr val="003056"/>
                </a:solidFill>
              </a:rPr>
              <a:t>Outline Business Case (</a:t>
            </a:r>
            <a:r>
              <a:rPr lang="en-GB" sz="2000" b="1" dirty="0" err="1">
                <a:solidFill>
                  <a:srgbClr val="003056"/>
                </a:solidFill>
              </a:rPr>
              <a:t>OBC</a:t>
            </a:r>
            <a:r>
              <a:rPr lang="en-GB" sz="2000" b="1" dirty="0">
                <a:solidFill>
                  <a:srgbClr val="003056"/>
                </a:solidFill>
              </a:rPr>
              <a:t>) Stage checklist</a:t>
            </a:r>
          </a:p>
        </p:txBody>
      </p:sp>
      <p:sp>
        <p:nvSpPr>
          <p:cNvPr id="36" name="Rectangle 35">
            <a:extLst>
              <a:ext uri="{FF2B5EF4-FFF2-40B4-BE49-F238E27FC236}">
                <a16:creationId xmlns:a16="http://schemas.microsoft.com/office/drawing/2014/main" id="{A3F74B0C-CEEC-4EA0-B8F7-896989983881}"/>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Outline Business Case (</a:t>
            </a:r>
            <a:r>
              <a:rPr lang="en-GB" sz="1200" dirty="0" err="1"/>
              <a:t>OBC</a:t>
            </a:r>
            <a:r>
              <a:rPr lang="en-GB" sz="1200" dirty="0"/>
              <a:t>) stage checklist below to confirm the status of each stage task.       </a:t>
            </a:r>
            <a:endParaRPr lang="en-GB" sz="1200" dirty="0">
              <a:solidFill>
                <a:srgbClr val="003056"/>
              </a:solidFill>
            </a:endParaRPr>
          </a:p>
        </p:txBody>
      </p:sp>
    </p:spTree>
    <p:extLst>
      <p:ext uri="{BB962C8B-B14F-4D97-AF65-F5344CB8AC3E}">
        <p14:creationId xmlns:p14="http://schemas.microsoft.com/office/powerpoint/2010/main" val="365103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
            <a:extLst>
              <a:ext uri="{FF2B5EF4-FFF2-40B4-BE49-F238E27FC236}">
                <a16:creationId xmlns:a16="http://schemas.microsoft.com/office/drawing/2014/main" id="{995F6BBA-E3E3-4E69-812B-4D45E7054866}"/>
              </a:ext>
            </a:extLst>
          </p:cNvPr>
          <p:cNvGraphicFramePr>
            <a:graphicFrameLocks noGrp="1"/>
          </p:cNvGraphicFramePr>
          <p:nvPr>
            <p:extLst>
              <p:ext uri="{D42A27DB-BD31-4B8C-83A1-F6EECF244321}">
                <p14:modId xmlns:p14="http://schemas.microsoft.com/office/powerpoint/2010/main" val="1576707397"/>
              </p:ext>
            </p:extLst>
          </p:nvPr>
        </p:nvGraphicFramePr>
        <p:xfrm>
          <a:off x="539661" y="1267532"/>
          <a:ext cx="11112679" cy="4119880"/>
        </p:xfrm>
        <a:graphic>
          <a:graphicData uri="http://schemas.openxmlformats.org/drawingml/2006/table">
            <a:tbl>
              <a:tblPr firstRow="1" bandRow="1">
                <a:tableStyleId>{5C22544A-7EE6-4342-B048-85BDC9FD1C3A}</a:tableStyleId>
              </a:tblPr>
              <a:tblGrid>
                <a:gridCol w="821476">
                  <a:extLst>
                    <a:ext uri="{9D8B030D-6E8A-4147-A177-3AD203B41FA5}">
                      <a16:colId xmlns:a16="http://schemas.microsoft.com/office/drawing/2014/main" val="3604439753"/>
                    </a:ext>
                  </a:extLst>
                </a:gridCol>
                <a:gridCol w="6586977">
                  <a:extLst>
                    <a:ext uri="{9D8B030D-6E8A-4147-A177-3AD203B41FA5}">
                      <a16:colId xmlns:a16="http://schemas.microsoft.com/office/drawing/2014/main" val="1804031205"/>
                    </a:ext>
                  </a:extLst>
                </a:gridCol>
                <a:gridCol w="3704226">
                  <a:extLst>
                    <a:ext uri="{9D8B030D-6E8A-4147-A177-3AD203B41FA5}">
                      <a16:colId xmlns:a16="http://schemas.microsoft.com/office/drawing/2014/main" val="3660684402"/>
                    </a:ext>
                  </a:extLst>
                </a:gridCol>
              </a:tblGrid>
              <a:tr h="370840">
                <a:tc>
                  <a:txBody>
                    <a:bodyPr/>
                    <a:lstStyle/>
                    <a:p>
                      <a:pPr algn="ctr"/>
                      <a:r>
                        <a:rPr lang="en-GB" sz="1200" dirty="0"/>
                        <a:t>Ref</a:t>
                      </a:r>
                    </a:p>
                  </a:txBody>
                  <a:tcPr>
                    <a:solidFill>
                      <a:srgbClr val="003056"/>
                    </a:solidFill>
                  </a:tcPr>
                </a:tc>
                <a:tc>
                  <a:txBody>
                    <a:bodyPr/>
                    <a:lstStyle/>
                    <a:p>
                      <a:pPr algn="ctr"/>
                      <a:r>
                        <a:rPr lang="en-GB" sz="1200" dirty="0"/>
                        <a:t>Stage task</a:t>
                      </a:r>
                    </a:p>
                  </a:txBody>
                  <a:tcPr>
                    <a:solidFill>
                      <a:srgbClr val="003056"/>
                    </a:solidFill>
                  </a:tcPr>
                </a:tc>
                <a:tc>
                  <a:txBody>
                    <a:bodyPr/>
                    <a:lstStyle/>
                    <a:p>
                      <a:pPr algn="ctr"/>
                      <a:r>
                        <a:rPr lang="en-GB" sz="1200" dirty="0"/>
                        <a:t>Status</a:t>
                      </a:r>
                    </a:p>
                  </a:txBody>
                  <a:tcPr>
                    <a:solidFill>
                      <a:srgbClr val="003056"/>
                    </a:solidFill>
                  </a:tcPr>
                </a:tc>
                <a:extLst>
                  <a:ext uri="{0D108BD9-81ED-4DB2-BD59-A6C34878D82A}">
                    <a16:rowId xmlns:a16="http://schemas.microsoft.com/office/drawing/2014/main" val="3398746738"/>
                  </a:ext>
                </a:extLst>
              </a:tr>
              <a:tr h="266637">
                <a:tc>
                  <a:txBody>
                    <a:bodyPr/>
                    <a:lstStyle/>
                    <a:p>
                      <a:pPr algn="ctr"/>
                      <a:r>
                        <a:rPr lang="en-GB" sz="1200" dirty="0"/>
                        <a:t>1</a:t>
                      </a:r>
                    </a:p>
                  </a:txBody>
                  <a:tcPr/>
                </a:tc>
                <a:tc>
                  <a:txBody>
                    <a:bodyPr/>
                    <a:lstStyle/>
                    <a:p>
                      <a:r>
                        <a:rPr lang="en-GB" sz="1200" dirty="0"/>
                        <a:t>Reviewed key baseline Digital Twin (DT) literature and guidance to have good understanding of the high level value proposition</a:t>
                      </a:r>
                    </a:p>
                    <a:p>
                      <a:endParaRPr lang="en-GB" sz="1200" dirty="0"/>
                    </a:p>
                  </a:txBody>
                  <a:tcPr/>
                </a:tc>
                <a:tc>
                  <a:txBody>
                    <a:bodyPr/>
                    <a:lstStyle/>
                    <a:p>
                      <a:endParaRPr lang="en-GB" sz="1200" dirty="0"/>
                    </a:p>
                  </a:txBody>
                  <a:tcPr/>
                </a:tc>
                <a:extLst>
                  <a:ext uri="{0D108BD9-81ED-4DB2-BD59-A6C34878D82A}">
                    <a16:rowId xmlns:a16="http://schemas.microsoft.com/office/drawing/2014/main" val="775269352"/>
                  </a:ext>
                </a:extLst>
              </a:tr>
              <a:tr h="266637">
                <a:tc>
                  <a:txBody>
                    <a:bodyPr/>
                    <a:lstStyle/>
                    <a:p>
                      <a:pPr algn="ctr"/>
                      <a:r>
                        <a:rPr lang="en-GB" sz="1200" dirty="0"/>
                        <a:t>2</a:t>
                      </a:r>
                    </a:p>
                  </a:txBody>
                  <a:tcPr/>
                </a:tc>
                <a:tc>
                  <a:txBody>
                    <a:bodyPr/>
                    <a:lstStyle/>
                    <a:p>
                      <a:r>
                        <a:rPr lang="en-GB" sz="1200" dirty="0"/>
                        <a:t>Embedded the consensus values of the “Gemini Principles” into your project</a:t>
                      </a:r>
                    </a:p>
                    <a:p>
                      <a:r>
                        <a:rPr lang="en-GB" sz="1200" dirty="0"/>
                        <a:t> </a:t>
                      </a:r>
                    </a:p>
                  </a:txBody>
                  <a:tcPr/>
                </a:tc>
                <a:tc>
                  <a:txBody>
                    <a:bodyPr/>
                    <a:lstStyle/>
                    <a:p>
                      <a:endParaRPr lang="en-GB" sz="1200" dirty="0"/>
                    </a:p>
                  </a:txBody>
                  <a:tcPr/>
                </a:tc>
                <a:extLst>
                  <a:ext uri="{0D108BD9-81ED-4DB2-BD59-A6C34878D82A}">
                    <a16:rowId xmlns:a16="http://schemas.microsoft.com/office/drawing/2014/main" val="3340646835"/>
                  </a:ext>
                </a:extLst>
              </a:tr>
              <a:tr h="370840">
                <a:tc>
                  <a:txBody>
                    <a:bodyPr/>
                    <a:lstStyle/>
                    <a:p>
                      <a:pPr algn="ctr"/>
                      <a:r>
                        <a:rPr lang="en-GB" sz="1200" dirty="0"/>
                        <a:t>3</a:t>
                      </a:r>
                    </a:p>
                  </a:txBody>
                  <a:tcPr/>
                </a:tc>
                <a:tc>
                  <a:txBody>
                    <a:bodyPr/>
                    <a:lstStyle/>
                    <a:p>
                      <a:r>
                        <a:rPr lang="en-GB" sz="1200" dirty="0"/>
                        <a:t>Defined your DT value architecture aligned with your case for change, purpose statements and overall investment outcomes</a:t>
                      </a:r>
                    </a:p>
                    <a:p>
                      <a:endParaRPr lang="en-GB" sz="1200" dirty="0"/>
                    </a:p>
                  </a:txBody>
                  <a:tcPr/>
                </a:tc>
                <a:tc>
                  <a:txBody>
                    <a:bodyPr/>
                    <a:lstStyle/>
                    <a:p>
                      <a:endParaRPr lang="en-GB" sz="1200" dirty="0"/>
                    </a:p>
                  </a:txBody>
                  <a:tcPr/>
                </a:tc>
                <a:extLst>
                  <a:ext uri="{0D108BD9-81ED-4DB2-BD59-A6C34878D82A}">
                    <a16:rowId xmlns:a16="http://schemas.microsoft.com/office/drawing/2014/main" val="2728118033"/>
                  </a:ext>
                </a:extLst>
              </a:tr>
              <a:tr h="370840">
                <a:tc>
                  <a:txBody>
                    <a:bodyPr/>
                    <a:lstStyle/>
                    <a:p>
                      <a:pPr algn="ctr"/>
                      <a:r>
                        <a:rPr lang="en-GB" sz="1200" dirty="0"/>
                        <a:t>4</a:t>
                      </a:r>
                    </a:p>
                  </a:txBody>
                  <a:tcPr/>
                </a:tc>
                <a:tc>
                  <a:txBody>
                    <a:bodyPr/>
                    <a:lstStyle/>
                    <a:p>
                      <a:r>
                        <a:rPr lang="en-GB" sz="1200" dirty="0"/>
                        <a:t>Identified an appropriate DT </a:t>
                      </a:r>
                      <a:r>
                        <a:rPr lang="en-GB" sz="1200" dirty="0" err="1"/>
                        <a:t>sopistcation</a:t>
                      </a:r>
                      <a:r>
                        <a:rPr lang="en-GB" sz="1200" dirty="0"/>
                        <a:t> level that considers how performance will be measured</a:t>
                      </a:r>
                    </a:p>
                    <a:p>
                      <a:endParaRPr lang="en-GB" sz="1200" dirty="0"/>
                    </a:p>
                  </a:txBody>
                  <a:tcPr/>
                </a:tc>
                <a:tc>
                  <a:txBody>
                    <a:bodyPr/>
                    <a:lstStyle/>
                    <a:p>
                      <a:endParaRPr lang="en-GB" sz="1200" dirty="0"/>
                    </a:p>
                  </a:txBody>
                  <a:tcPr/>
                </a:tc>
                <a:extLst>
                  <a:ext uri="{0D108BD9-81ED-4DB2-BD59-A6C34878D82A}">
                    <a16:rowId xmlns:a16="http://schemas.microsoft.com/office/drawing/2014/main" val="1088313136"/>
                  </a:ext>
                </a:extLst>
              </a:tr>
              <a:tr h="370840">
                <a:tc>
                  <a:txBody>
                    <a:bodyPr/>
                    <a:lstStyle/>
                    <a:p>
                      <a:pPr algn="ctr"/>
                      <a:r>
                        <a:rPr lang="en-GB" sz="1200" dirty="0"/>
                        <a:t>5</a:t>
                      </a:r>
                    </a:p>
                  </a:txBody>
                  <a:tcPr/>
                </a:tc>
                <a:tc>
                  <a:txBody>
                    <a:bodyPr/>
                    <a:lstStyle/>
                    <a:p>
                      <a:r>
                        <a:rPr lang="en-GB" sz="1200" dirty="0"/>
                        <a:t>Developed a headline DT strategy based upon clearly articulated purpose(s)</a:t>
                      </a:r>
                    </a:p>
                    <a:p>
                      <a:endParaRPr lang="en-GB" sz="1200" dirty="0"/>
                    </a:p>
                  </a:txBody>
                  <a:tcPr/>
                </a:tc>
                <a:tc>
                  <a:txBody>
                    <a:bodyPr/>
                    <a:lstStyle/>
                    <a:p>
                      <a:endParaRPr lang="en-GB" sz="1200" dirty="0"/>
                    </a:p>
                  </a:txBody>
                  <a:tcPr/>
                </a:tc>
                <a:extLst>
                  <a:ext uri="{0D108BD9-81ED-4DB2-BD59-A6C34878D82A}">
                    <a16:rowId xmlns:a16="http://schemas.microsoft.com/office/drawing/2014/main" val="3489222738"/>
                  </a:ext>
                </a:extLst>
              </a:tr>
              <a:tr h="370840">
                <a:tc>
                  <a:txBody>
                    <a:bodyPr/>
                    <a:lstStyle/>
                    <a:p>
                      <a:pPr algn="ctr"/>
                      <a:r>
                        <a:rPr lang="en-GB" sz="1200" dirty="0"/>
                        <a:t>6</a:t>
                      </a:r>
                    </a:p>
                  </a:txBody>
                  <a:tcPr/>
                </a:tc>
                <a:tc>
                  <a:txBody>
                    <a:bodyPr/>
                    <a:lstStyle/>
                    <a:p>
                      <a:r>
                        <a:rPr lang="en-GB" sz="1200" dirty="0"/>
                        <a:t>Considered how you Digital Twin can link with other Digital Twins in your ecosystem, now or in the future to allow data sharing or integration</a:t>
                      </a:r>
                    </a:p>
                    <a:p>
                      <a:endParaRPr lang="en-GB" sz="1200" dirty="0"/>
                    </a:p>
                  </a:txBody>
                  <a:tcPr/>
                </a:tc>
                <a:tc>
                  <a:txBody>
                    <a:bodyPr/>
                    <a:lstStyle/>
                    <a:p>
                      <a:endParaRPr lang="en-GB" sz="1200" dirty="0"/>
                    </a:p>
                  </a:txBody>
                  <a:tcPr/>
                </a:tc>
                <a:extLst>
                  <a:ext uri="{0D108BD9-81ED-4DB2-BD59-A6C34878D82A}">
                    <a16:rowId xmlns:a16="http://schemas.microsoft.com/office/drawing/2014/main" val="2468499749"/>
                  </a:ext>
                </a:extLst>
              </a:tr>
              <a:tr h="370840">
                <a:tc>
                  <a:txBody>
                    <a:bodyPr/>
                    <a:lstStyle/>
                    <a:p>
                      <a:pPr algn="ctr"/>
                      <a:r>
                        <a:rPr lang="en-GB" sz="1200" dirty="0"/>
                        <a:t>7</a:t>
                      </a:r>
                    </a:p>
                  </a:txBody>
                  <a:tcPr/>
                </a:tc>
                <a:tc>
                  <a:txBody>
                    <a:bodyPr/>
                    <a:lstStyle/>
                    <a:p>
                      <a:r>
                        <a:rPr lang="en-GB" sz="1200" dirty="0"/>
                        <a:t>DT recommendations built into project assessment report as appropriate</a:t>
                      </a:r>
                    </a:p>
                    <a:p>
                      <a:endParaRPr lang="en-GB" sz="1200" dirty="0"/>
                    </a:p>
                  </a:txBody>
                  <a:tcPr/>
                </a:tc>
                <a:tc>
                  <a:txBody>
                    <a:bodyPr/>
                    <a:lstStyle/>
                    <a:p>
                      <a:endParaRPr lang="en-GB" sz="1200" dirty="0"/>
                    </a:p>
                  </a:txBody>
                  <a:tcPr/>
                </a:tc>
                <a:extLst>
                  <a:ext uri="{0D108BD9-81ED-4DB2-BD59-A6C34878D82A}">
                    <a16:rowId xmlns:a16="http://schemas.microsoft.com/office/drawing/2014/main" val="1239629839"/>
                  </a:ext>
                </a:extLst>
              </a:tr>
            </a:tbl>
          </a:graphicData>
        </a:graphic>
      </p:graphicFrame>
      <p:sp>
        <p:nvSpPr>
          <p:cNvPr id="31" name="TextBox 30">
            <a:extLst>
              <a:ext uri="{FF2B5EF4-FFF2-40B4-BE49-F238E27FC236}">
                <a16:creationId xmlns:a16="http://schemas.microsoft.com/office/drawing/2014/main" id="{5FFDBE49-820A-4800-96EA-C0B027E9E26C}"/>
              </a:ext>
            </a:extLst>
          </p:cNvPr>
          <p:cNvSpPr txBox="1"/>
          <p:nvPr/>
        </p:nvSpPr>
        <p:spPr>
          <a:xfrm>
            <a:off x="302817" y="348854"/>
            <a:ext cx="5364557" cy="400110"/>
          </a:xfrm>
          <a:prstGeom prst="rect">
            <a:avLst/>
          </a:prstGeom>
          <a:noFill/>
        </p:spPr>
        <p:txBody>
          <a:bodyPr wrap="square" rtlCol="0">
            <a:spAutoFit/>
          </a:bodyPr>
          <a:lstStyle/>
          <a:p>
            <a:r>
              <a:rPr lang="en-GB" sz="2000" b="1" dirty="0">
                <a:solidFill>
                  <a:srgbClr val="003056"/>
                </a:solidFill>
              </a:rPr>
              <a:t>Strategic Outline Case (SOC) Stage checklist</a:t>
            </a:r>
          </a:p>
        </p:txBody>
      </p:sp>
      <p:sp>
        <p:nvSpPr>
          <p:cNvPr id="41" name="Rectangle 40">
            <a:extLst>
              <a:ext uri="{FF2B5EF4-FFF2-40B4-BE49-F238E27FC236}">
                <a16:creationId xmlns:a16="http://schemas.microsoft.com/office/drawing/2014/main" id="{C203D95F-0682-40B8-B215-12A66142D548}"/>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Strategic Outline Case (SOC) stage checklist below to confirm the status of each stage task.       </a:t>
            </a:r>
            <a:endParaRPr lang="en-GB" sz="1200" dirty="0">
              <a:solidFill>
                <a:srgbClr val="003056"/>
              </a:solidFill>
            </a:endParaRPr>
          </a:p>
        </p:txBody>
      </p:sp>
    </p:spTree>
    <p:extLst>
      <p:ext uri="{BB962C8B-B14F-4D97-AF65-F5344CB8AC3E}">
        <p14:creationId xmlns:p14="http://schemas.microsoft.com/office/powerpoint/2010/main" val="196255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5656ED76-4731-4438-B776-E4DAAB2750A2}"/>
              </a:ext>
            </a:extLst>
          </p:cNvPr>
          <p:cNvSpPr txBox="1"/>
          <p:nvPr/>
        </p:nvSpPr>
        <p:spPr>
          <a:xfrm>
            <a:off x="302817" y="348854"/>
            <a:ext cx="4707333" cy="400110"/>
          </a:xfrm>
          <a:prstGeom prst="rect">
            <a:avLst/>
          </a:prstGeom>
          <a:noFill/>
        </p:spPr>
        <p:txBody>
          <a:bodyPr wrap="square" rtlCol="0">
            <a:spAutoFit/>
          </a:bodyPr>
          <a:lstStyle/>
          <a:p>
            <a:r>
              <a:rPr lang="en-GB" sz="2000" b="1" dirty="0">
                <a:solidFill>
                  <a:srgbClr val="003056"/>
                </a:solidFill>
              </a:rPr>
              <a:t>Full Business Case (</a:t>
            </a:r>
            <a:r>
              <a:rPr lang="en-GB" sz="2000" b="1" dirty="0" err="1">
                <a:solidFill>
                  <a:srgbClr val="003056"/>
                </a:solidFill>
              </a:rPr>
              <a:t>FBC</a:t>
            </a:r>
            <a:r>
              <a:rPr lang="en-GB" sz="2000" b="1" dirty="0">
                <a:solidFill>
                  <a:srgbClr val="003056"/>
                </a:solidFill>
              </a:rPr>
              <a:t>) Stage checklist</a:t>
            </a:r>
          </a:p>
        </p:txBody>
      </p:sp>
      <p:sp>
        <p:nvSpPr>
          <p:cNvPr id="60" name="Rectangle 59">
            <a:extLst>
              <a:ext uri="{FF2B5EF4-FFF2-40B4-BE49-F238E27FC236}">
                <a16:creationId xmlns:a16="http://schemas.microsoft.com/office/drawing/2014/main" id="{B8B32BFF-D303-4FA1-A6A0-7288FC86BB8F}"/>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Full Business Case (</a:t>
            </a:r>
            <a:r>
              <a:rPr lang="en-GB" sz="1200" dirty="0" err="1"/>
              <a:t>FBC</a:t>
            </a:r>
            <a:r>
              <a:rPr lang="en-GB" sz="1200" dirty="0"/>
              <a:t>) stage checklist below to confirm the status of each stage task.       </a:t>
            </a:r>
            <a:endParaRPr lang="en-GB" sz="1200" dirty="0">
              <a:solidFill>
                <a:srgbClr val="003056"/>
              </a:solidFill>
            </a:endParaRPr>
          </a:p>
        </p:txBody>
      </p:sp>
      <p:graphicFrame>
        <p:nvGraphicFramePr>
          <p:cNvPr id="61" name="Table 2">
            <a:extLst>
              <a:ext uri="{FF2B5EF4-FFF2-40B4-BE49-F238E27FC236}">
                <a16:creationId xmlns:a16="http://schemas.microsoft.com/office/drawing/2014/main" id="{19227010-5E4A-41F0-B33E-E6107D06EB27}"/>
              </a:ext>
            </a:extLst>
          </p:cNvPr>
          <p:cNvGraphicFramePr>
            <a:graphicFrameLocks noGrp="1"/>
          </p:cNvGraphicFramePr>
          <p:nvPr>
            <p:extLst>
              <p:ext uri="{D42A27DB-BD31-4B8C-83A1-F6EECF244321}">
                <p14:modId xmlns:p14="http://schemas.microsoft.com/office/powerpoint/2010/main" val="2379460338"/>
              </p:ext>
            </p:extLst>
          </p:nvPr>
        </p:nvGraphicFramePr>
        <p:xfrm>
          <a:off x="539661" y="1267532"/>
          <a:ext cx="11112679" cy="1559560"/>
        </p:xfrm>
        <a:graphic>
          <a:graphicData uri="http://schemas.openxmlformats.org/drawingml/2006/table">
            <a:tbl>
              <a:tblPr firstRow="1" bandRow="1">
                <a:tableStyleId>{5C22544A-7EE6-4342-B048-85BDC9FD1C3A}</a:tableStyleId>
              </a:tblPr>
              <a:tblGrid>
                <a:gridCol w="821476">
                  <a:extLst>
                    <a:ext uri="{9D8B030D-6E8A-4147-A177-3AD203B41FA5}">
                      <a16:colId xmlns:a16="http://schemas.microsoft.com/office/drawing/2014/main" val="3604439753"/>
                    </a:ext>
                  </a:extLst>
                </a:gridCol>
                <a:gridCol w="6586977">
                  <a:extLst>
                    <a:ext uri="{9D8B030D-6E8A-4147-A177-3AD203B41FA5}">
                      <a16:colId xmlns:a16="http://schemas.microsoft.com/office/drawing/2014/main" val="1804031205"/>
                    </a:ext>
                  </a:extLst>
                </a:gridCol>
                <a:gridCol w="3704226">
                  <a:extLst>
                    <a:ext uri="{9D8B030D-6E8A-4147-A177-3AD203B41FA5}">
                      <a16:colId xmlns:a16="http://schemas.microsoft.com/office/drawing/2014/main" val="3660684402"/>
                    </a:ext>
                  </a:extLst>
                </a:gridCol>
              </a:tblGrid>
              <a:tr h="370840">
                <a:tc>
                  <a:txBody>
                    <a:bodyPr/>
                    <a:lstStyle/>
                    <a:p>
                      <a:pPr algn="ctr"/>
                      <a:r>
                        <a:rPr lang="en-GB" sz="1200" dirty="0"/>
                        <a:t>Ref</a:t>
                      </a:r>
                    </a:p>
                  </a:txBody>
                  <a:tcPr>
                    <a:solidFill>
                      <a:srgbClr val="003056"/>
                    </a:solidFill>
                  </a:tcPr>
                </a:tc>
                <a:tc>
                  <a:txBody>
                    <a:bodyPr/>
                    <a:lstStyle/>
                    <a:p>
                      <a:pPr algn="ctr"/>
                      <a:r>
                        <a:rPr lang="en-GB" sz="1200" dirty="0"/>
                        <a:t>Stage task</a:t>
                      </a:r>
                    </a:p>
                  </a:txBody>
                  <a:tcPr>
                    <a:solidFill>
                      <a:srgbClr val="003056"/>
                    </a:solidFill>
                  </a:tcPr>
                </a:tc>
                <a:tc>
                  <a:txBody>
                    <a:bodyPr/>
                    <a:lstStyle/>
                    <a:p>
                      <a:pPr algn="ctr"/>
                      <a:r>
                        <a:rPr lang="en-GB" sz="1200" dirty="0"/>
                        <a:t>Status</a:t>
                      </a:r>
                    </a:p>
                  </a:txBody>
                  <a:tcPr>
                    <a:solidFill>
                      <a:srgbClr val="003056"/>
                    </a:solidFill>
                  </a:tcPr>
                </a:tc>
                <a:extLst>
                  <a:ext uri="{0D108BD9-81ED-4DB2-BD59-A6C34878D82A}">
                    <a16:rowId xmlns:a16="http://schemas.microsoft.com/office/drawing/2014/main" val="3398746738"/>
                  </a:ext>
                </a:extLst>
              </a:tr>
              <a:tr h="266637">
                <a:tc>
                  <a:txBody>
                    <a:bodyPr/>
                    <a:lstStyle/>
                    <a:p>
                      <a:pPr algn="ctr"/>
                      <a:r>
                        <a:rPr lang="en-GB" sz="1200" dirty="0"/>
                        <a:t>1</a:t>
                      </a:r>
                    </a:p>
                  </a:txBody>
                  <a:tcPr/>
                </a:tc>
                <a:tc>
                  <a:txBody>
                    <a:bodyPr/>
                    <a:lstStyle/>
                    <a:p>
                      <a:r>
                        <a:rPr lang="en-GB" sz="1200" dirty="0"/>
                        <a:t>Developed Digital Twin architecture along with the operational strategy</a:t>
                      </a:r>
                    </a:p>
                  </a:txBody>
                  <a:tcPr/>
                </a:tc>
                <a:tc>
                  <a:txBody>
                    <a:bodyPr/>
                    <a:lstStyle/>
                    <a:p>
                      <a:endParaRPr lang="en-GB" sz="1200" dirty="0"/>
                    </a:p>
                  </a:txBody>
                  <a:tcPr/>
                </a:tc>
                <a:extLst>
                  <a:ext uri="{0D108BD9-81ED-4DB2-BD59-A6C34878D82A}">
                    <a16:rowId xmlns:a16="http://schemas.microsoft.com/office/drawing/2014/main" val="775269352"/>
                  </a:ext>
                </a:extLst>
              </a:tr>
              <a:tr h="266637">
                <a:tc>
                  <a:txBody>
                    <a:bodyPr/>
                    <a:lstStyle/>
                    <a:p>
                      <a:pPr algn="ctr"/>
                      <a:r>
                        <a:rPr lang="en-GB" sz="1200" dirty="0"/>
                        <a:t>2</a:t>
                      </a:r>
                    </a:p>
                  </a:txBody>
                  <a:tcPr/>
                </a:tc>
                <a:tc>
                  <a:txBody>
                    <a:bodyPr/>
                    <a:lstStyle/>
                    <a:p>
                      <a:r>
                        <a:rPr lang="en-GB" sz="1200" dirty="0"/>
                        <a:t>Considered data hosting options and data sovereignty</a:t>
                      </a:r>
                    </a:p>
                    <a:p>
                      <a:r>
                        <a:rPr lang="en-GB" sz="1200" dirty="0"/>
                        <a:t> </a:t>
                      </a:r>
                    </a:p>
                  </a:txBody>
                  <a:tcPr/>
                </a:tc>
                <a:tc>
                  <a:txBody>
                    <a:bodyPr/>
                    <a:lstStyle/>
                    <a:p>
                      <a:endParaRPr lang="en-GB" sz="1200" dirty="0"/>
                    </a:p>
                  </a:txBody>
                  <a:tcPr/>
                </a:tc>
                <a:extLst>
                  <a:ext uri="{0D108BD9-81ED-4DB2-BD59-A6C34878D82A}">
                    <a16:rowId xmlns:a16="http://schemas.microsoft.com/office/drawing/2014/main" val="3340646835"/>
                  </a:ext>
                </a:extLst>
              </a:tr>
              <a:tr h="370840">
                <a:tc>
                  <a:txBody>
                    <a:bodyPr/>
                    <a:lstStyle/>
                    <a:p>
                      <a:pPr algn="ctr"/>
                      <a:r>
                        <a:rPr lang="en-GB" sz="1200" dirty="0"/>
                        <a:t>3</a:t>
                      </a:r>
                    </a:p>
                  </a:txBody>
                  <a:tcPr/>
                </a:tc>
                <a:tc>
                  <a:txBody>
                    <a:bodyPr/>
                    <a:lstStyle/>
                    <a:p>
                      <a:r>
                        <a:rPr lang="en-GB" sz="1200" dirty="0"/>
                        <a:t>Developed a fully scoped out Invitation to Tender (ITT) </a:t>
                      </a:r>
                    </a:p>
                    <a:p>
                      <a:endParaRPr lang="en-GB" sz="1200" dirty="0"/>
                    </a:p>
                  </a:txBody>
                  <a:tcPr/>
                </a:tc>
                <a:tc>
                  <a:txBody>
                    <a:bodyPr/>
                    <a:lstStyle/>
                    <a:p>
                      <a:endParaRPr lang="en-GB" sz="1200" dirty="0"/>
                    </a:p>
                  </a:txBody>
                  <a:tcPr/>
                </a:tc>
                <a:extLst>
                  <a:ext uri="{0D108BD9-81ED-4DB2-BD59-A6C34878D82A}">
                    <a16:rowId xmlns:a16="http://schemas.microsoft.com/office/drawing/2014/main" val="2728118033"/>
                  </a:ext>
                </a:extLst>
              </a:tr>
            </a:tbl>
          </a:graphicData>
        </a:graphic>
      </p:graphicFrame>
    </p:spTree>
    <p:extLst>
      <p:ext uri="{BB962C8B-B14F-4D97-AF65-F5344CB8AC3E}">
        <p14:creationId xmlns:p14="http://schemas.microsoft.com/office/powerpoint/2010/main" val="41117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
            <a:extLst>
              <a:ext uri="{FF2B5EF4-FFF2-40B4-BE49-F238E27FC236}">
                <a16:creationId xmlns:a16="http://schemas.microsoft.com/office/drawing/2014/main" id="{995F6BBA-E3E3-4E69-812B-4D45E7054866}"/>
              </a:ext>
            </a:extLst>
          </p:cNvPr>
          <p:cNvGraphicFramePr>
            <a:graphicFrameLocks noGrp="1"/>
          </p:cNvGraphicFramePr>
          <p:nvPr>
            <p:extLst>
              <p:ext uri="{D42A27DB-BD31-4B8C-83A1-F6EECF244321}">
                <p14:modId xmlns:p14="http://schemas.microsoft.com/office/powerpoint/2010/main" val="2153393963"/>
              </p:ext>
            </p:extLst>
          </p:nvPr>
        </p:nvGraphicFramePr>
        <p:xfrm>
          <a:off x="539661" y="1267532"/>
          <a:ext cx="11112679" cy="3952240"/>
        </p:xfrm>
        <a:graphic>
          <a:graphicData uri="http://schemas.openxmlformats.org/drawingml/2006/table">
            <a:tbl>
              <a:tblPr firstRow="1" bandRow="1">
                <a:tableStyleId>{5C22544A-7EE6-4342-B048-85BDC9FD1C3A}</a:tableStyleId>
              </a:tblPr>
              <a:tblGrid>
                <a:gridCol w="821476">
                  <a:extLst>
                    <a:ext uri="{9D8B030D-6E8A-4147-A177-3AD203B41FA5}">
                      <a16:colId xmlns:a16="http://schemas.microsoft.com/office/drawing/2014/main" val="3604439753"/>
                    </a:ext>
                  </a:extLst>
                </a:gridCol>
                <a:gridCol w="6586977">
                  <a:extLst>
                    <a:ext uri="{9D8B030D-6E8A-4147-A177-3AD203B41FA5}">
                      <a16:colId xmlns:a16="http://schemas.microsoft.com/office/drawing/2014/main" val="1804031205"/>
                    </a:ext>
                  </a:extLst>
                </a:gridCol>
                <a:gridCol w="3704226">
                  <a:extLst>
                    <a:ext uri="{9D8B030D-6E8A-4147-A177-3AD203B41FA5}">
                      <a16:colId xmlns:a16="http://schemas.microsoft.com/office/drawing/2014/main" val="3660684402"/>
                    </a:ext>
                  </a:extLst>
                </a:gridCol>
              </a:tblGrid>
              <a:tr h="370840">
                <a:tc>
                  <a:txBody>
                    <a:bodyPr/>
                    <a:lstStyle/>
                    <a:p>
                      <a:pPr algn="ctr"/>
                      <a:r>
                        <a:rPr lang="en-GB" sz="1200" dirty="0"/>
                        <a:t>Ref</a:t>
                      </a:r>
                    </a:p>
                  </a:txBody>
                  <a:tcPr>
                    <a:solidFill>
                      <a:srgbClr val="003056"/>
                    </a:solidFill>
                  </a:tcPr>
                </a:tc>
                <a:tc>
                  <a:txBody>
                    <a:bodyPr/>
                    <a:lstStyle/>
                    <a:p>
                      <a:pPr algn="ctr"/>
                      <a:r>
                        <a:rPr lang="en-GB" sz="1200" dirty="0"/>
                        <a:t>Stage task</a:t>
                      </a:r>
                    </a:p>
                  </a:txBody>
                  <a:tcPr>
                    <a:solidFill>
                      <a:srgbClr val="003056"/>
                    </a:solidFill>
                  </a:tcPr>
                </a:tc>
                <a:tc>
                  <a:txBody>
                    <a:bodyPr/>
                    <a:lstStyle/>
                    <a:p>
                      <a:pPr algn="ctr"/>
                      <a:r>
                        <a:rPr lang="en-GB" sz="1200" dirty="0"/>
                        <a:t>Status</a:t>
                      </a:r>
                    </a:p>
                  </a:txBody>
                  <a:tcPr>
                    <a:solidFill>
                      <a:srgbClr val="003056"/>
                    </a:solidFill>
                  </a:tcPr>
                </a:tc>
                <a:extLst>
                  <a:ext uri="{0D108BD9-81ED-4DB2-BD59-A6C34878D82A}">
                    <a16:rowId xmlns:a16="http://schemas.microsoft.com/office/drawing/2014/main" val="3398746738"/>
                  </a:ext>
                </a:extLst>
              </a:tr>
              <a:tr h="266637">
                <a:tc>
                  <a:txBody>
                    <a:bodyPr/>
                    <a:lstStyle/>
                    <a:p>
                      <a:pPr algn="ctr"/>
                      <a:r>
                        <a:rPr lang="en-GB" sz="1200" dirty="0"/>
                        <a:t>1</a:t>
                      </a:r>
                    </a:p>
                  </a:txBody>
                  <a:tcPr/>
                </a:tc>
                <a:tc>
                  <a:txBody>
                    <a:bodyPr/>
                    <a:lstStyle/>
                    <a:p>
                      <a:r>
                        <a:rPr lang="en-GB" sz="1200" dirty="0"/>
                        <a:t>Reviewed proposed specifications and installation details to ensure the DT goals and objectives can be met</a:t>
                      </a:r>
                    </a:p>
                  </a:txBody>
                  <a:tcPr/>
                </a:tc>
                <a:tc>
                  <a:txBody>
                    <a:bodyPr/>
                    <a:lstStyle/>
                    <a:p>
                      <a:endParaRPr lang="en-GB" sz="1200" dirty="0"/>
                    </a:p>
                  </a:txBody>
                  <a:tcPr/>
                </a:tc>
                <a:extLst>
                  <a:ext uri="{0D108BD9-81ED-4DB2-BD59-A6C34878D82A}">
                    <a16:rowId xmlns:a16="http://schemas.microsoft.com/office/drawing/2014/main" val="775269352"/>
                  </a:ext>
                </a:extLst>
              </a:tr>
              <a:tr h="266637">
                <a:tc>
                  <a:txBody>
                    <a:bodyPr/>
                    <a:lstStyle/>
                    <a:p>
                      <a:pPr algn="ctr"/>
                      <a:r>
                        <a:rPr lang="en-GB" sz="1200" dirty="0"/>
                        <a:t>2</a:t>
                      </a:r>
                    </a:p>
                  </a:txBody>
                  <a:tcPr/>
                </a:tc>
                <a:tc>
                  <a:txBody>
                    <a:bodyPr/>
                    <a:lstStyle/>
                    <a:p>
                      <a:r>
                        <a:rPr lang="en-GB" sz="1200" dirty="0"/>
                        <a:t>Security vulnerabilities of proposed connected products and systems reviewed to ascertain and vulnerabilities and develop controls to remove or mitigate</a:t>
                      </a:r>
                    </a:p>
                    <a:p>
                      <a:endParaRPr lang="en-GB" sz="1200" dirty="0"/>
                    </a:p>
                    <a:p>
                      <a:r>
                        <a:rPr lang="en-GB" sz="1200" dirty="0"/>
                        <a:t>DT form part of the mindfully security risk register</a:t>
                      </a:r>
                    </a:p>
                    <a:p>
                      <a:r>
                        <a:rPr lang="en-GB" sz="1200" dirty="0"/>
                        <a:t> </a:t>
                      </a:r>
                    </a:p>
                  </a:txBody>
                  <a:tcPr/>
                </a:tc>
                <a:tc>
                  <a:txBody>
                    <a:bodyPr/>
                    <a:lstStyle/>
                    <a:p>
                      <a:endParaRPr lang="en-GB" sz="1200" dirty="0"/>
                    </a:p>
                  </a:txBody>
                  <a:tcPr/>
                </a:tc>
                <a:extLst>
                  <a:ext uri="{0D108BD9-81ED-4DB2-BD59-A6C34878D82A}">
                    <a16:rowId xmlns:a16="http://schemas.microsoft.com/office/drawing/2014/main" val="3340646835"/>
                  </a:ext>
                </a:extLst>
              </a:tr>
              <a:tr h="370840">
                <a:tc>
                  <a:txBody>
                    <a:bodyPr/>
                    <a:lstStyle/>
                    <a:p>
                      <a:pPr algn="ctr"/>
                      <a:r>
                        <a:rPr lang="en-GB" sz="1200" dirty="0"/>
                        <a:t>3</a:t>
                      </a:r>
                    </a:p>
                  </a:txBody>
                  <a:tcPr/>
                </a:tc>
                <a:tc>
                  <a:txBody>
                    <a:bodyPr/>
                    <a:lstStyle/>
                    <a:p>
                      <a:r>
                        <a:rPr lang="en-GB" sz="1200" dirty="0"/>
                        <a:t>Monitor development of digital representation (BIM / Gaming engines) to ensure they will be a suitable interface, and level of information need appropriate</a:t>
                      </a:r>
                    </a:p>
                  </a:txBody>
                  <a:tcPr/>
                </a:tc>
                <a:tc>
                  <a:txBody>
                    <a:bodyPr/>
                    <a:lstStyle/>
                    <a:p>
                      <a:endParaRPr lang="en-GB" sz="1200" dirty="0"/>
                    </a:p>
                  </a:txBody>
                  <a:tcPr/>
                </a:tc>
                <a:extLst>
                  <a:ext uri="{0D108BD9-81ED-4DB2-BD59-A6C34878D82A}">
                    <a16:rowId xmlns:a16="http://schemas.microsoft.com/office/drawing/2014/main" val="2728118033"/>
                  </a:ext>
                </a:extLst>
              </a:tr>
              <a:tr h="370840">
                <a:tc>
                  <a:txBody>
                    <a:bodyPr/>
                    <a:lstStyle/>
                    <a:p>
                      <a:pPr algn="ctr"/>
                      <a:r>
                        <a:rPr lang="en-GB" sz="1200" dirty="0"/>
                        <a:t>4</a:t>
                      </a:r>
                    </a:p>
                  </a:txBody>
                  <a:tcPr/>
                </a:tc>
                <a:tc>
                  <a:txBody>
                    <a:bodyPr/>
                    <a:lstStyle/>
                    <a:p>
                      <a:r>
                        <a:rPr lang="en-GB" sz="1200" dirty="0"/>
                        <a:t>Commissioning of DT data capture in concert with operational technology / BMS commissioning</a:t>
                      </a:r>
                    </a:p>
                  </a:txBody>
                  <a:tcPr/>
                </a:tc>
                <a:tc>
                  <a:txBody>
                    <a:bodyPr/>
                    <a:lstStyle/>
                    <a:p>
                      <a:endParaRPr lang="en-GB" sz="1200" dirty="0"/>
                    </a:p>
                  </a:txBody>
                  <a:tcPr/>
                </a:tc>
                <a:extLst>
                  <a:ext uri="{0D108BD9-81ED-4DB2-BD59-A6C34878D82A}">
                    <a16:rowId xmlns:a16="http://schemas.microsoft.com/office/drawing/2014/main" val="1088313136"/>
                  </a:ext>
                </a:extLst>
              </a:tr>
              <a:tr h="370840">
                <a:tc>
                  <a:txBody>
                    <a:bodyPr/>
                    <a:lstStyle/>
                    <a:p>
                      <a:pPr algn="ctr"/>
                      <a:r>
                        <a:rPr lang="en-GB" sz="1200" dirty="0"/>
                        <a:t>5</a:t>
                      </a:r>
                    </a:p>
                  </a:txBody>
                  <a:tcPr/>
                </a:tc>
                <a:tc>
                  <a:txBody>
                    <a:bodyPr/>
                    <a:lstStyle/>
                    <a:p>
                      <a:r>
                        <a:rPr lang="en-GB" sz="1200" dirty="0"/>
                        <a:t>User acceptance testing and audits of system</a:t>
                      </a:r>
                    </a:p>
                  </a:txBody>
                  <a:tcPr/>
                </a:tc>
                <a:tc>
                  <a:txBody>
                    <a:bodyPr/>
                    <a:lstStyle/>
                    <a:p>
                      <a:endParaRPr lang="en-GB" sz="1200" dirty="0"/>
                    </a:p>
                  </a:txBody>
                  <a:tcPr/>
                </a:tc>
                <a:extLst>
                  <a:ext uri="{0D108BD9-81ED-4DB2-BD59-A6C34878D82A}">
                    <a16:rowId xmlns:a16="http://schemas.microsoft.com/office/drawing/2014/main" val="3489222738"/>
                  </a:ext>
                </a:extLst>
              </a:tr>
              <a:tr h="370840">
                <a:tc>
                  <a:txBody>
                    <a:bodyPr/>
                    <a:lstStyle/>
                    <a:p>
                      <a:pPr algn="ctr"/>
                      <a:r>
                        <a:rPr lang="en-GB" sz="1200" dirty="0"/>
                        <a:t>6</a:t>
                      </a:r>
                    </a:p>
                  </a:txBody>
                  <a:tcPr/>
                </a:tc>
                <a:tc>
                  <a:txBody>
                    <a:bodyPr/>
                    <a:lstStyle/>
                    <a:p>
                      <a:r>
                        <a:rPr lang="en-GB" sz="1200" dirty="0"/>
                        <a:t>User training and operational manuals in place</a:t>
                      </a:r>
                    </a:p>
                  </a:txBody>
                  <a:tcPr/>
                </a:tc>
                <a:tc>
                  <a:txBody>
                    <a:bodyPr/>
                    <a:lstStyle/>
                    <a:p>
                      <a:endParaRPr lang="en-GB" sz="1200" dirty="0"/>
                    </a:p>
                  </a:txBody>
                  <a:tcPr/>
                </a:tc>
                <a:extLst>
                  <a:ext uri="{0D108BD9-81ED-4DB2-BD59-A6C34878D82A}">
                    <a16:rowId xmlns:a16="http://schemas.microsoft.com/office/drawing/2014/main" val="2468499749"/>
                  </a:ext>
                </a:extLst>
              </a:tr>
              <a:tr h="228600">
                <a:tc>
                  <a:txBody>
                    <a:bodyPr/>
                    <a:lstStyle/>
                    <a:p>
                      <a:pPr algn="ctr"/>
                      <a:r>
                        <a:rPr lang="en-GB" sz="1200" dirty="0"/>
                        <a:t>7</a:t>
                      </a:r>
                    </a:p>
                  </a:txBody>
                  <a:tcPr/>
                </a:tc>
                <a:tc>
                  <a:txBody>
                    <a:bodyPr/>
                    <a:lstStyle/>
                    <a:p>
                      <a:r>
                        <a:rPr lang="en-GB" sz="1200" dirty="0"/>
                        <a:t>DT curation strategy in place</a:t>
                      </a:r>
                    </a:p>
                  </a:txBody>
                  <a:tcPr/>
                </a:tc>
                <a:tc>
                  <a:txBody>
                    <a:bodyPr/>
                    <a:lstStyle/>
                    <a:p>
                      <a:endParaRPr lang="en-GB" sz="1200" dirty="0"/>
                    </a:p>
                  </a:txBody>
                  <a:tcPr/>
                </a:tc>
                <a:extLst>
                  <a:ext uri="{0D108BD9-81ED-4DB2-BD59-A6C34878D82A}">
                    <a16:rowId xmlns:a16="http://schemas.microsoft.com/office/drawing/2014/main" val="1239629839"/>
                  </a:ext>
                </a:extLst>
              </a:tr>
              <a:tr h="228600">
                <a:tc>
                  <a:txBody>
                    <a:bodyPr/>
                    <a:lstStyle/>
                    <a:p>
                      <a:pPr algn="ctr"/>
                      <a:r>
                        <a:rPr lang="en-GB" sz="1200" dirty="0"/>
                        <a:t>8</a:t>
                      </a:r>
                    </a:p>
                  </a:txBody>
                  <a:tcPr/>
                </a:tc>
                <a:tc>
                  <a:txBody>
                    <a:bodyPr/>
                    <a:lstStyle/>
                    <a:p>
                      <a:r>
                        <a:rPr lang="en-GB" sz="1200" dirty="0"/>
                        <a:t>Formal sign off that the DT is ready to support service</a:t>
                      </a:r>
                    </a:p>
                  </a:txBody>
                  <a:tcPr/>
                </a:tc>
                <a:tc>
                  <a:txBody>
                    <a:bodyPr/>
                    <a:lstStyle/>
                    <a:p>
                      <a:endParaRPr lang="en-GB" sz="1200" dirty="0"/>
                    </a:p>
                  </a:txBody>
                  <a:tcPr/>
                </a:tc>
                <a:extLst>
                  <a:ext uri="{0D108BD9-81ED-4DB2-BD59-A6C34878D82A}">
                    <a16:rowId xmlns:a16="http://schemas.microsoft.com/office/drawing/2014/main" val="1285058726"/>
                  </a:ext>
                </a:extLst>
              </a:tr>
            </a:tbl>
          </a:graphicData>
        </a:graphic>
      </p:graphicFrame>
      <p:sp>
        <p:nvSpPr>
          <p:cNvPr id="31" name="TextBox 30">
            <a:extLst>
              <a:ext uri="{FF2B5EF4-FFF2-40B4-BE49-F238E27FC236}">
                <a16:creationId xmlns:a16="http://schemas.microsoft.com/office/drawing/2014/main" id="{5FFDBE49-820A-4800-96EA-C0B027E9E26C}"/>
              </a:ext>
            </a:extLst>
          </p:cNvPr>
          <p:cNvSpPr txBox="1"/>
          <p:nvPr/>
        </p:nvSpPr>
        <p:spPr>
          <a:xfrm>
            <a:off x="302818" y="348854"/>
            <a:ext cx="5793182" cy="400110"/>
          </a:xfrm>
          <a:prstGeom prst="rect">
            <a:avLst/>
          </a:prstGeom>
          <a:noFill/>
        </p:spPr>
        <p:txBody>
          <a:bodyPr wrap="square" rtlCol="0">
            <a:spAutoFit/>
          </a:bodyPr>
          <a:lstStyle/>
          <a:p>
            <a:r>
              <a:rPr lang="en-GB" sz="2000" b="1" dirty="0">
                <a:solidFill>
                  <a:srgbClr val="003056"/>
                </a:solidFill>
              </a:rPr>
              <a:t>Implementation and monitoring Stage checklist</a:t>
            </a:r>
          </a:p>
        </p:txBody>
      </p:sp>
      <p:sp>
        <p:nvSpPr>
          <p:cNvPr id="34" name="Rectangle 33">
            <a:extLst>
              <a:ext uri="{FF2B5EF4-FFF2-40B4-BE49-F238E27FC236}">
                <a16:creationId xmlns:a16="http://schemas.microsoft.com/office/drawing/2014/main" id="{9AEC4BCF-6510-4FB9-957D-5E6FF85F64AA}"/>
              </a:ext>
            </a:extLst>
          </p:cNvPr>
          <p:cNvSpPr/>
          <p:nvPr/>
        </p:nvSpPr>
        <p:spPr>
          <a:xfrm>
            <a:off x="5578610" y="350814"/>
            <a:ext cx="5929389" cy="646331"/>
          </a:xfrm>
          <a:prstGeom prst="rect">
            <a:avLst/>
          </a:prstGeom>
          <a:solidFill>
            <a:srgbClr val="FBE136"/>
          </a:solidFill>
          <a:effectLst>
            <a:outerShdw blurRad="50800" dist="38100" dir="2700000" algn="tl" rotWithShape="0">
              <a:prstClr val="black">
                <a:alpha val="40000"/>
              </a:prstClr>
            </a:outerShdw>
          </a:effectLst>
        </p:spPr>
        <p:txBody>
          <a:bodyPr wrap="square">
            <a:spAutoFit/>
          </a:bodyPr>
          <a:lstStyle/>
          <a:p>
            <a:pPr algn="just"/>
            <a:r>
              <a:rPr lang="en-GB" sz="1200" b="1" dirty="0"/>
              <a:t>  </a:t>
            </a:r>
          </a:p>
          <a:p>
            <a:pPr algn="just"/>
            <a:r>
              <a:rPr lang="en-GB" sz="1200" b="1" dirty="0"/>
              <a:t>TIP: </a:t>
            </a:r>
            <a:r>
              <a:rPr lang="en-GB" sz="1200" dirty="0"/>
              <a:t>Use the Implementation and monitoring stage checklist below to confirm the status of each stage task.       </a:t>
            </a:r>
            <a:endParaRPr lang="en-GB" sz="1200" dirty="0">
              <a:solidFill>
                <a:srgbClr val="003056"/>
              </a:solidFill>
            </a:endParaRPr>
          </a:p>
        </p:txBody>
      </p:sp>
    </p:spTree>
    <p:extLst>
      <p:ext uri="{BB962C8B-B14F-4D97-AF65-F5344CB8AC3E}">
        <p14:creationId xmlns:p14="http://schemas.microsoft.com/office/powerpoint/2010/main" val="2831994090"/>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4313BFF02AA144BDF645D218F6BD36" ma:contentTypeVersion="12" ma:contentTypeDescription="Create a new document." ma:contentTypeScope="" ma:versionID="d23f3331583365685f441ad37bfc266d">
  <xsd:schema xmlns:xsd="http://www.w3.org/2001/XMLSchema" xmlns:xs="http://www.w3.org/2001/XMLSchema" xmlns:p="http://schemas.microsoft.com/office/2006/metadata/properties" xmlns:ns2="47070b14-dbba-40c2-93b0-8b0b20ed0386" xmlns:ns3="2035f554-aadf-400f-983f-119b9e1cd1d0" targetNamespace="http://schemas.microsoft.com/office/2006/metadata/properties" ma:root="true" ma:fieldsID="636a78486a62bb483ace800a28515120" ns2:_="" ns3:_="">
    <xsd:import namespace="47070b14-dbba-40c2-93b0-8b0b20ed0386"/>
    <xsd:import namespace="2035f554-aadf-400f-983f-119b9e1cd1d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070b14-dbba-40c2-93b0-8b0b20ed03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035f554-aadf-400f-983f-119b9e1cd1d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15C679-9D6E-4C5D-A599-A40E8C4A6722}">
  <ds:schemaRefs>
    <ds:schemaRef ds:uri="http://schemas.microsoft.com/sharepoint/v3/contenttype/forms"/>
  </ds:schemaRefs>
</ds:datastoreItem>
</file>

<file path=customXml/itemProps2.xml><?xml version="1.0" encoding="utf-8"?>
<ds:datastoreItem xmlns:ds="http://schemas.openxmlformats.org/officeDocument/2006/customXml" ds:itemID="{CB8EC7E9-B5D9-48A0-89A7-6F4733E765B2}">
  <ds:schemaRefs>
    <ds:schemaRef ds:uri="http://purl.org/dc/terms/"/>
    <ds:schemaRef ds:uri="http://schemas.openxmlformats.org/package/2006/metadata/core-properties"/>
    <ds:schemaRef ds:uri="http://schemas.microsoft.com/office/2006/documentManagement/types"/>
    <ds:schemaRef ds:uri="2035f554-aadf-400f-983f-119b9e1cd1d0"/>
    <ds:schemaRef ds:uri="http://www.w3.org/XML/1998/namespace"/>
    <ds:schemaRef ds:uri="http://schemas.microsoft.com/office/infopath/2007/PartnerControls"/>
    <ds:schemaRef ds:uri="http://purl.org/dc/elements/1.1/"/>
    <ds:schemaRef ds:uri="47070b14-dbba-40c2-93b0-8b0b20ed038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02D95A3-460E-47D6-81FD-F65B800B05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070b14-dbba-40c2-93b0-8b0b20ed0386"/>
    <ds:schemaRef ds:uri="2035f554-aadf-400f-983f-119b9e1cd1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13114</TotalTime>
  <Words>1932</Words>
  <Application>Microsoft Office PowerPoint</Application>
  <PresentationFormat>Widescreen</PresentationFormat>
  <Paragraphs>258</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Feathered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Philp, David</dc:creator>
  <cp:lastModifiedBy>stefan mordue</cp:lastModifiedBy>
  <cp:revision>346</cp:revision>
  <dcterms:created xsi:type="dcterms:W3CDTF">2020-01-17T09:29:53Z</dcterms:created>
  <dcterms:modified xsi:type="dcterms:W3CDTF">2021-05-11T11:42:30Z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0x010100964313BFF02AA144BDF645D218F6BD36</vt:lpwstr>
  </property>
</Properties>
</file>